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e48a4f7a89c4361" /><Relationship Type="http://schemas.openxmlformats.org/officeDocument/2006/relationships/extended-properties" Target="/docProps/app.xml" Id="R2f879540ce604437" /><Relationship Type="http://schemas.openxmlformats.org/officeDocument/2006/relationships/officeDocument" Target="/ppt/presentation.xml" Id="R807f8b849bb04a17" /></Relationships>
</file>

<file path=ppt/presentation.xml><?xml version="1.0" encoding="utf-8"?>
<p:presentation xmlns:p="http://schemas.openxmlformats.org/presentationml/2006/main">
  <p:sldMasterIdLst>
    <p:sldMasterId xmlns:r="http://schemas.openxmlformats.org/officeDocument/2006/relationships" id="2147483648" r:id="Rc668e55607594900"/>
  </p:sldMasterIdLst>
  <p:notesMasterIdLst>
    <p:notesMasterId xmlns:r="http://schemas.openxmlformats.org/officeDocument/2006/relationships" r:id="Rde9ce206829c4016"/>
  </p:notesMasterIdLst>
  <p:sldIdLst>
    <p:sldId xmlns:r="http://schemas.openxmlformats.org/officeDocument/2006/relationships" id="256" r:id="Rac57aab53ce4415c"/>
    <p:sldId xmlns:r="http://schemas.openxmlformats.org/officeDocument/2006/relationships" id="257" r:id="R0a3b9116bfd544a3"/>
    <p:sldId xmlns:r="http://schemas.openxmlformats.org/officeDocument/2006/relationships" id="258" r:id="R37103923209f43fc"/>
    <p:sldId xmlns:r="http://schemas.openxmlformats.org/officeDocument/2006/relationships" id="259" r:id="R25abd36a0f4b422f"/>
    <p:sldId xmlns:r="http://schemas.openxmlformats.org/officeDocument/2006/relationships" id="260" r:id="Rbd6bbbea63cb49d6"/>
    <p:sldId xmlns:r="http://schemas.openxmlformats.org/officeDocument/2006/relationships" id="261" r:id="R0bc6022393474794"/>
    <p:sldId xmlns:r="http://schemas.openxmlformats.org/officeDocument/2006/relationships" id="262" r:id="R79c12ca7fa1f4ff1"/>
    <p:sldId xmlns:r="http://schemas.openxmlformats.org/officeDocument/2006/relationships" id="263" r:id="R21e965af0b034d25"/>
    <p:sldId xmlns:r="http://schemas.openxmlformats.org/officeDocument/2006/relationships" id="264" r:id="Rdad10c217d4449da"/>
    <p:sldId xmlns:r="http://schemas.openxmlformats.org/officeDocument/2006/relationships" id="265" r:id="R2bd832a905484e85"/>
    <p:sldId xmlns:r="http://schemas.openxmlformats.org/officeDocument/2006/relationships" id="266" r:id="R96bdbcb171f54633"/>
    <p:sldId xmlns:r="http://schemas.openxmlformats.org/officeDocument/2006/relationships" id="267" r:id="R7c9873ce35f0439d"/>
    <p:sldId xmlns:r="http://schemas.openxmlformats.org/officeDocument/2006/relationships" id="268" r:id="R90e0ff7c9d5d4130"/>
    <p:sldId xmlns:r="http://schemas.openxmlformats.org/officeDocument/2006/relationships" id="269" r:id="R82bd558451e242d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b258f8de6f4e01" /><Relationship Type="http://schemas.openxmlformats.org/officeDocument/2006/relationships/slideMaster" Target="/ppt/slideMasters/slideMaster1.xml" Id="Rc668e55607594900" /><Relationship Type="http://schemas.openxmlformats.org/officeDocument/2006/relationships/notesMaster" Target="/ppt/notesMasters/notesMaster1.xml" Id="Rde9ce206829c4016" /><Relationship Type="http://schemas.openxmlformats.org/officeDocument/2006/relationships/presProps" Target="/ppt/presProps.xml" Id="R33d466f98b1c4a32" /><Relationship Type="http://schemas.openxmlformats.org/officeDocument/2006/relationships/tableStyles" Target="/ppt/tableStyles.xml" Id="Rdbd47e3dfa1643c6" /><Relationship Type="http://schemas.openxmlformats.org/officeDocument/2006/relationships/slide" Target="/ppt/slides/slide1.xml" Id="Rac57aab53ce4415c" /><Relationship Type="http://schemas.openxmlformats.org/officeDocument/2006/relationships/slide" Target="/ppt/slides/slide2.xml" Id="R0a3b9116bfd544a3" /><Relationship Type="http://schemas.openxmlformats.org/officeDocument/2006/relationships/slide" Target="/ppt/slides/slide3.xml" Id="R37103923209f43fc" /><Relationship Type="http://schemas.openxmlformats.org/officeDocument/2006/relationships/slide" Target="/ppt/slides/slide4.xml" Id="R25abd36a0f4b422f" /><Relationship Type="http://schemas.openxmlformats.org/officeDocument/2006/relationships/slide" Target="/ppt/slides/slide5.xml" Id="Rbd6bbbea63cb49d6" /><Relationship Type="http://schemas.openxmlformats.org/officeDocument/2006/relationships/slide" Target="/ppt/slides/slide6.xml" Id="R0bc6022393474794" /><Relationship Type="http://schemas.openxmlformats.org/officeDocument/2006/relationships/slide" Target="/ppt/slides/slide7.xml" Id="R79c12ca7fa1f4ff1" /><Relationship Type="http://schemas.openxmlformats.org/officeDocument/2006/relationships/slide" Target="/ppt/slides/slide8.xml" Id="R21e965af0b034d25" /><Relationship Type="http://schemas.openxmlformats.org/officeDocument/2006/relationships/slide" Target="/ppt/slides/slide9.xml" Id="Rdad10c217d4449da" /><Relationship Type="http://schemas.openxmlformats.org/officeDocument/2006/relationships/slide" Target="/ppt/slides/slide10.xml" Id="R2bd832a905484e85" /><Relationship Type="http://schemas.openxmlformats.org/officeDocument/2006/relationships/slide" Target="/ppt/slides/slide11.xml" Id="R96bdbcb171f54633" /><Relationship Type="http://schemas.openxmlformats.org/officeDocument/2006/relationships/slide" Target="/ppt/slides/slide12.xml" Id="R7c9873ce35f0439d" /><Relationship Type="http://schemas.openxmlformats.org/officeDocument/2006/relationships/slide" Target="/ppt/slides/slide13.xml" Id="R90e0ff7c9d5d4130" /><Relationship Type="http://schemas.openxmlformats.org/officeDocument/2006/relationships/slide" Target="/ppt/slides/slide14.xml" Id="R82bd558451e242d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a56dee2c0b9402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28bf8224fd84b23" /><Relationship Type="http://schemas.openxmlformats.org/officeDocument/2006/relationships/notesMaster" Target="/ppt/notesMasters/notesMaster1.xml" Id="Rc19f58820c5446fc" /></Relationships>
</file>

<file path=ppt/notesSlides/_rels/notesSlide2.xml.rels>&#65279;<?xml version="1.0" encoding="utf-8"?><Relationships xmlns="http://schemas.openxmlformats.org/package/2006/relationships"><Relationship Type="http://schemas.openxmlformats.org/officeDocument/2006/relationships/slide" Target="/ppt/slides/slide2.xml" Id="R9e188d8c384149e7" /><Relationship Type="http://schemas.openxmlformats.org/officeDocument/2006/relationships/notesMaster" Target="/ppt/notesMasters/notesMaster1.xml" Id="Rda0a48fff4204f59" /></Relationships>
</file>

<file path=ppt/notesSlides/_rels/notesSlide3.xml.rels>&#65279;<?xml version="1.0" encoding="utf-8"?><Relationships xmlns="http://schemas.openxmlformats.org/package/2006/relationships"><Relationship Type="http://schemas.openxmlformats.org/officeDocument/2006/relationships/slide" Target="/ppt/slides/slide3.xml" Id="R73ffaf565787401b" /><Relationship Type="http://schemas.openxmlformats.org/officeDocument/2006/relationships/notesMaster" Target="/ppt/notesMasters/notesMaster1.xml" Id="R180555bf8b3d4f01" /></Relationships>
</file>

<file path=ppt/notesSlides/_rels/notesSlide4.xml.rels>&#65279;<?xml version="1.0" encoding="utf-8"?><Relationships xmlns="http://schemas.openxmlformats.org/package/2006/relationships"><Relationship Type="http://schemas.openxmlformats.org/officeDocument/2006/relationships/slide" Target="/ppt/slides/slide4.xml" Id="R5ffdcc3d528b4a05" /><Relationship Type="http://schemas.openxmlformats.org/officeDocument/2006/relationships/notesMaster" Target="/ppt/notesMasters/notesMaster1.xml" Id="R9e9c55eaa1bb47a1"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3dde456a974ff6" /><Relationship Type="http://schemas.openxmlformats.org/officeDocument/2006/relationships/notesMaster" Target="/ppt/notesMasters/notesMaster1.xml" Id="R360d14a316b941d5" /></Relationships>
</file>

<file path=ppt/notesSlides/_rels/notesSlide6.xml.rels>&#65279;<?xml version="1.0" encoding="utf-8"?><Relationships xmlns="http://schemas.openxmlformats.org/package/2006/relationships"><Relationship Type="http://schemas.openxmlformats.org/officeDocument/2006/relationships/slide" Target="/ppt/slides/slide6.xml" Id="Ra5ace2d16405471f" /><Relationship Type="http://schemas.openxmlformats.org/officeDocument/2006/relationships/notesMaster" Target="/ppt/notesMasters/notesMaster1.xml" Id="Rb5c43a502966405c"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e8a3176d604a46" /><Relationship Type="http://schemas.openxmlformats.org/officeDocument/2006/relationships/notesMaster" Target="/ppt/notesMasters/notesMaster1.xml" Id="Rec1b3bfacfcc471b" /></Relationships>
</file>

<file path=ppt/notesSlides/_rels/notesSlide8.xml.rels>&#65279;<?xml version="1.0" encoding="utf-8"?><Relationships xmlns="http://schemas.openxmlformats.org/package/2006/relationships"><Relationship Type="http://schemas.openxmlformats.org/officeDocument/2006/relationships/slide" Target="/ppt/slides/slide8.xml" Id="Rd5059937359b4e12" /><Relationship Type="http://schemas.openxmlformats.org/officeDocument/2006/relationships/notesMaster" Target="/ppt/notesMasters/notesMaster1.xml" Id="Re29c68f50b424e1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a302b76ea874f2c" /><Relationship Type="http://schemas.openxmlformats.org/officeDocument/2006/relationships/notesMaster" Target="/ppt/notesMasters/notesMaster1.xml" Id="R71379c494e924a7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60f61b4223434f" /><Relationship Type="http://schemas.openxmlformats.org/officeDocument/2006/relationships/notesMaster" Target="/ppt/notesMasters/notesMaster1.xml" Id="R907fed978cfe491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45d7eb90fe543b0" /><Relationship Type="http://schemas.openxmlformats.org/officeDocument/2006/relationships/notesMaster" Target="/ppt/notesMasters/notesMaster1.xml" Id="R6198b902687c400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810619afe9418e" /><Relationship Type="http://schemas.openxmlformats.org/officeDocument/2006/relationships/notesMaster" Target="/ppt/notesMasters/notesMaster1.xml" Id="Rb7f7e76acda94e2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1f6c684162645f4" /><Relationship Type="http://schemas.openxmlformats.org/officeDocument/2006/relationships/notesMaster" Target="/ppt/notesMasters/notesMaster1.xml" Id="R4c07eb8c1b42424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52640818b834625" /><Relationship Type="http://schemas.openxmlformats.org/officeDocument/2006/relationships/notesMaster" Target="/ppt/notesMasters/notesMaster1.xml" Id="Rc1d3a101d3ae464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Prezentácia opisuje výskumný koncept QR Pay podľa NAVRH-QR-PAY.md, revízia v3 z 10. septembra 2026. Bankový bot, úschova ani automatická arbitráž zatiaľ nemajú overený prototyp. Cieľ publika: preveriť dôveru, dostupnosť a uskutočniteľnosť. Obálka je konceptuálna AI ilustrácia, nejde o snímku aplikácie alebo funkčný platobný QR.</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Cieľom je alternatívna cesta k jedlu a bežným potravinám pre držiteľa krypta, ktorý nemá použiteľný účet. Model predpokladá fungujúci internet, banku obchodníka a aspoň jedného dostupného LP s použiteľným bankovým účtom. Nie je to riešenie úplného odstavenia bankového systému. Limit 100 USD navrhol používateľ, nie je odvodený z nameraných strát.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Zákazník je predávajúci krypta. Poskytovateľ likvidity, skrátene LP, je kupujúci krypta a platiteľ bankového prevodu obchodníkovi. Krypto prechádza úschovou podľa vopred dohodnutých pravidiel. Prevádzkovateľ relé nemá mať univerzálny kľúč na výber. Pri spore môže úschovu vyrovnať platné LLM kvórum, preto sa absolútna kontrola zákazníka nad zamknutými prostriedkami nesľubuje. Zdroj toku: NAVRH-QR-PAY.md.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QR sa parsuje lokálne a nejednoznačný príjemca sa odmietne. Dopyt obsahuje minimum údajov. Sieť vyberie najnižšiu celkovú cenu medzi LP, ktorí splnia dostupnosť a rizikové pravidlá. Iba vybraný LP dostane bankové údaje šifrovane. Podpísaná objednávka fixuje obe sumy, príjemcu, poplatky, aktívum a rozhodcovskú politiku. Po finalite úschovy môže iba priradený bot aktivovať prevod. Zákazník uvoľní krypto až po potvrdení prijatia obchodníkom. Bez priamej integrácie obchodníka zostáva toto používateľský úkon.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Navrhnutý príjem odmieta uploady z galérie, súborov a chatu. Každý bot má vlastný hardvérovo chránený kľúč. Overovatelia kontrolujú atestáciu mimo zariadenia a registráciu, expiráciu aj revokáciu. Objednávka fixuje oprávnený kľúč. Manifest zahŕňa order_id, čerstvú výzvu, príjemcu, sumu a menu, bankový identifikátor, hash presných bajtov screenshotu a verziu adaptéra. Zachytávací modul nemá externý bitmapový vstup ani službu na podpis ľubovoľného hashu. Rovnaké doručenie je idempotentné. Iný balík pre už použitú výzvu sa odmieta. Zdroj technológie: https://developer.android.com/privacy-and-security/security-key-attestation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Android Keystore obmedzuje export kľúča. Napadnutý oprávnený proces však môže kľúč zneužiť bez jeho získania. ScreenshotResult poskytuje dáta a čas zachytenia, nie bankou podpísané potvrdenie pôvodu pixelov. Z toho vyplýva, že overený podpis bota sám nepreukazuje autentickú bankovú obrazovku. Význam stavu success treba otestovať pre konkrétnu banku, verziu a typ prevodu. Tieto závery neznamenajú, že každý skutočný úspešný rýchly prevod je neplatný. Zdroje: https://developer.android.com/privacy-and-security/keystore ; https://developer.android.com/reference/android/accessibilityservice/AccessibilityService.ScreenshotResult.html</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Spor sa otvorí pri nezhode alebo po lehote bez potvrdenia. Zákazník aj LP prijmú politiku pred uzamknutím. Návrhový príklad: 7 uzlov u rôznych operátorov a s viacerými rodinami modelov, z ktorých 5 musí podpísať rovnaký prípustný výsledok. Najprv záväzok k rozhodnutiu, potom odhalenie obmedzuje kopírovanie. Počet uzlov ani rôzne kľúče nepreukazujú nezávislosť vlastníkov či správnosť. Model má len uzavretú schému a dôkazy ako dáta. Kontrakt kontroluje kvórum, objednávku, dôkaznú politiku a vopred určených príjemcov. Zdroj k riziku vstupných inštrukcií: https://cheatsheetseries.owasp.org/cheatsheets/LLM_Prompt_Injection_Prevention_Cheat_Sheet.html</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Pred posledným potvrdením bankovej platby sa trvalo uloží stav neistého vykonania. Bankové UI neposkytuje nášmu protokolu všeobecný idempotency key. Reštart spúšťa preverovanie dostupnej histórie, nie nové kliknutie na platbu. Po aktivácii neprebehne jednostranný refund podľa času ani zmena LP. Nedostupnosť zákazníka sama nepreukazuje zaplatenie. Pri INCONCLUSIVE zostávajú peniaze zatiaľ uzamknuté a automat môže zbierať nové prípustné podklady. Ak chceme povinné konečné vyrovnanie aj bez rozhodnuteľných dôkazov, musíme vopred určiť, kto nesie stratu alebo ako sa financuje obmedzená garancia. Toto rozhodnutie zatiaľ chýba. Zdroj: NAVRH-QR-PAY.md.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LLM opravuje obmedzený deklaratívny adaptér UI, nie bezpečnostné jadro. Testy a limity nemôže meniť. Automatické validačné uzly otestujú presný hash kandidáta vrátane kompatibilných fyzických zariadení. Oddelené podpisové roly potom autorizujú aktualizáciu. Kvórum napríklad 3/5 je návrhový parameter. Distribúcia používa viac zrkadiel a P2P, platnosť a ochranu proti návratu na podvrhnutú starú verziu podľa princípov TUF. LP volí dôveryhodnú validačnú politiku. Aktivácia iba medzi objednávkami. Nedostupná biometria alebo blokované zachytenie môžu banku vyradiť. Bezpečná oprava nemá garantovaný čas. Zdroj: https://theupdateframework.github.io/specification/draft/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Cieľom je viac nezávislých relé a zrkadiel, dostupný otvorený klient a lokálne spustiteľné modely. Na verejné relé neposielame celý QR ani bankové údaje obchodníka. Tie dostane šifrovane iba vybraný LP, pri spore nevyhnutný výber podkladov aj komisia. Šifrovanie prenosu neskrýva podklady pred uzlom, ktorý ich spracúva. Banky stále vidia bankový prevod a môžu obmedziť účty. Verejný blockchain umožňuje koreláciu podľa súm, adries a časov. Hardvérová atestácia pridáva korene dôvery a revokácie. USDC má závislosť od emitenta vrátane možnosti blokovania. Zdroj: https://www.circle.com/legal/usdc-terms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Navrhovaný strop je ekvivalent 100 USD na objednávku. Výpočet 100 krát 100 USD = 10 000 USD ilustruje súhrnnú stratu pri mnohých útokoch, nejde o predpoveď. Potrebujeme rezervovať celkovú otvorenú expozíciu LP naprieč telefónmi, obmedziť súbeh a pridať nižšie limity neznámym protistranám. Peňaženka nie je unikátny človek. Cenu zákazník pozná pred zamknutím: kurzová ponuka vrátane odmeny LP, náklady siete a dohodnuté financovanie sporov. Konkrétny percentuálny poplatok zatiaľ neurčujeme. Arbitráž siedmich modelov môže byť drahšia než poplatok za jedlo. Veľká dodatočná zábezpeka zákazníka by zhoršila dostupnosť.</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LocalCoinSwap podľa verejných podmienok používa úschovu. Pri spore podpora skúma dôkazy a môže pridať alebo zadržať podpis v multisig úschove či použiť príslušnú kontraktovú funkciu. Môže žiadať platobné záznamy alebo KYC. V zriedkavých nejasných prípadoch podmienky pripúšťajú rozdelenie, ak ho úschova podporuje. Platby tretím stranám a od tretích strán podmienky zakazujú. Náš tok LP obchodníkovi je preto iný model a nemožno ho považovať za prebratú kompatibilnú implementáciu LocalCoinSwap. Zdroj, overené 10. 9. 2026: https://localcoinswap.com/terms-of-service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Najprv jedna konkrétna banková aplikácia a verzia Androidu na fyzickom telefóne. Testovacia úschova na jednej sieti s testovacím tokenom. Native USDC na Solane je možná neskoršia voľba, nie rozhodnutý produkčný stack. USDT, ETH a Bitcoin cez Lightning rozširujú protokoly úschovy aj riziká a nepatria do prvého dôkazu funkčnosti. Najprv syntetické objednávky a bezpečné testovacie prostredie. Reálne bankové prevody potrebujú osobitný kontrolovaný malý test s vlastníkom účtu. Doteraz sa žiadny nevykonal. Testy musia poznať skutočný výsledok nezávisle od modelov. Merania: čas nákupu a opravy, duplicity, nejasné úschovy, neoprávnené vydania a cena arbitráže.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Zámerom diskusie je zistiť, či sa nájde testovateľná kombinácia autentických vstupov, dostupnej bankovej automatizácie a ekonomicky únosnej arbitráže. Uzavretie všetkých sporov bez ľudí nie je dnes dokázaná vlastnosť návrhu. Pri dôkaze z telefónu treba určiť útočníka aj dôveryhodnú hardvérovú vrstvu. Ekonomické pravidlá musia fungovať aj pri viacerých identitách a korelovaných chybách modelov. Ďalší konkrétny krok je výber jedného zariadenia a bankovej konfigurácie na overenie zachytenia potvrdenia. Zdroj projektového návrhu: NAVRH-QR-PAY.md, v3.</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f4152c7b0d34e5d"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3ff05c9a2af4c94" /><Relationship Type="http://schemas.openxmlformats.org/officeDocument/2006/relationships/slideLayout" Target="/ppt/slideLayouts/slideLayout1.xml" Id="Rcedc06e16afd4347"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dc06e16afd4347"/>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f3fd7525d3e24645" /><Relationship Type="http://schemas.openxmlformats.org/officeDocument/2006/relationships/image" Target="/ppt/media/image.png" Id="Racb12394100f49f2" /><Relationship Type="http://schemas.openxmlformats.org/officeDocument/2006/relationships/notesSlide" Target="/ppt/notesSlides/notesSlide1.xml" Id="R28b1a35e9dd94431"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40f8b4046487453b" /><Relationship Type="http://schemas.openxmlformats.org/officeDocument/2006/relationships/notesSlide" Target="/ppt/notesSlides/notesSlide2.xml" Id="R7ed037b85af4455e"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4d33f3249b63426c" /><Relationship Type="http://schemas.openxmlformats.org/officeDocument/2006/relationships/notesSlide" Target="/ppt/notesSlides/notesSlide3.xml" Id="Rd99b44a284d34c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ea50a60b6f9046ce" /><Relationship Type="http://schemas.openxmlformats.org/officeDocument/2006/relationships/notesSlide" Target="/ppt/notesSlides/notesSlide4.xml" Id="R01272a0f2f714f24"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df6ed2f1064345e7" /><Relationship Type="http://schemas.openxmlformats.org/officeDocument/2006/relationships/notesSlide" Target="/ppt/notesSlides/notesSlide5.xml" Id="Ra89c27625df54b06"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07f91a777613421b" /><Relationship Type="http://schemas.openxmlformats.org/officeDocument/2006/relationships/notesSlide" Target="/ppt/notesSlides/notesSlide6.xml" Id="R22846378985b490b"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f2e214c595a64fcf" /><Relationship Type="http://schemas.openxmlformats.org/officeDocument/2006/relationships/notesSlide" Target="/ppt/notesSlides/notesSlide7.xml" Id="R6c66c432280b4613"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016b56f68ed142aa" /><Relationship Type="http://schemas.openxmlformats.org/officeDocument/2006/relationships/notesSlide" Target="/ppt/notesSlides/notesSlide8.xml" Id="R22925d37118047d0"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b790b092f4da4405" /><Relationship Type="http://schemas.openxmlformats.org/officeDocument/2006/relationships/notesSlide" Target="/ppt/notesSlides/notesSlide9.xml" Id="R0a6b19210e2f4ed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b929c94ddbf1478a" /><Relationship Type="http://schemas.openxmlformats.org/officeDocument/2006/relationships/notesSlide" Target="/ppt/notesSlides/notesSlide10.xml" Id="Rf690522af5e84fe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8f0b87d2fb6a467c" /><Relationship Type="http://schemas.openxmlformats.org/officeDocument/2006/relationships/notesSlide" Target="/ppt/notesSlides/notesSlide11.xml" Id="R95d80b89a75440b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421a72b1db0f4103" /><Relationship Type="http://schemas.openxmlformats.org/officeDocument/2006/relationships/notesSlide" Target="/ppt/notesSlides/notesSlide12.xml" Id="R04627b9327cd4d1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eabbe9730868487f" /><Relationship Type="http://schemas.openxmlformats.org/officeDocument/2006/relationships/notesSlide" Target="/ppt/notesSlides/notesSlide13.xml" Id="R70affefa6846436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3463dab6fd1045e4" /><Relationship Type="http://schemas.openxmlformats.org/officeDocument/2006/relationships/notesSlide" Target="/ppt/notesSlides/notesSlide14.xml" Id="R584a9c7a04c546fb" /></Relationships>
</file>

<file path=ppt/slides/slide1.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pic>
        <p:nvPicPr>
          <p:cNvPr id="6" name=""/>
          <p:cNvPicPr>
            <a:picLocks xmlns:a="http://schemas.openxmlformats.org/drawingml/2006/main" noChangeAspect="1"/>
          </p:cNvPicPr>
          <p:nvPr/>
        </p:nvPicPr>
        <p:blipFill>
          <a:blip xmlns:r="http://schemas.openxmlformats.org/officeDocument/2006/relationships" xmlns:a="http://schemas.openxmlformats.org/drawingml/2006/main" r:embed="Racb12394100f49f2"/>
          <a:srcRect xmlns:a="http://schemas.openxmlformats.org/drawingml/2006/main" l="0" t="27" r="0" b="27"/>
          <a:stretch xmlns:a="http://schemas.openxmlformats.org/drawingml/2006/main">
            <a:fillRect l="0" t="0" r="0" b="0"/>
          </a:stretch>
        </p:blipFill>
        <p:spPr>
          <a:xfrm xmlns:a="http://schemas.openxmlformats.org/drawingml/2006/main">
            <a:off x="0" y="0"/>
            <a:ext cx="12192000" cy="6858000"/>
          </a:xfrm>
          <a:prstGeom xmlns:a="http://schemas.openxmlformats.org/drawingml/2006/main" prst="rect">
            <a:avLst/>
          </a:prstGeom>
        </p:spPr>
      </p:pic>
      <p:sp>
        <p:nvSpPr>
          <p:cNvPr id="2" name="text-1">
            <a:extLst xmlns:a="http://schemas.openxmlformats.org/drawingml/2006/main">
              <a:ext uri="{FF2B5EF4-FFF2-40B4-BE49-F238E27FC236}">
                <a16:creationId xmlns:a16="http://schemas.microsoft.com/office/drawing/2014/main" id="{EEABBD16-B7CC-48D9-A7CE-02A614F75B06}"/>
              </a:ext>
            </a:extLst>
          </p:cNvPr>
          <p:cNvSpPr>
            <a:spLocks xmlns:a="http://schemas.openxmlformats.org/drawingml/2006/main" noGrp="1"/>
          </p:cNvSpPr>
          <p:nvPr/>
        </p:nvSpPr>
        <p:spPr>
          <a:xfrm xmlns:a="http://schemas.openxmlformats.org/drawingml/2006/main">
            <a:off x="609600" y="1381125"/>
            <a:ext cx="6000750" cy="1104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6750" b="1">
                <a:solidFill>
                  <a:srgbClr val="F2F1E8"/>
                </a:solidFill>
                <a:latin typeface="Helvetica Neue"/>
                <a:ea typeface="Helvetica Neue"/>
                <a:cs typeface="Helvetica Neue"/>
              </a:defRPr>
            </a:pPr>
            <a:r>
              <a:rPr sz="6750" b="1">
                <a:solidFill>
                  <a:srgbClr val="F2F1E8"/>
                </a:solidFill>
                <a:latin typeface="Helvetica Neue"/>
                <a:ea typeface="Helvetica Neue"/>
                <a:cs typeface="Helvetica Neue"/>
              </a:rPr>
              <a:t>QR Pay</a:t>
            </a:r>
          </a:p>
        </p:txBody>
      </p:sp>
      <p:sp>
        <p:nvSpPr>
          <p:cNvPr id="3" name="text-2">
            <a:extLst xmlns:a="http://schemas.openxmlformats.org/drawingml/2006/main">
              <a:ext uri="{FF2B5EF4-FFF2-40B4-BE49-F238E27FC236}">
                <a16:creationId xmlns:a16="http://schemas.microsoft.com/office/drawing/2014/main" id="{06B94686-1E0C-45D6-ACD0-F8611562A8AC}"/>
              </a:ext>
            </a:extLst>
          </p:cNvPr>
          <p:cNvSpPr>
            <a:spLocks xmlns:a="http://schemas.openxmlformats.org/drawingml/2006/main" noGrp="1"/>
          </p:cNvSpPr>
          <p:nvPr/>
        </p:nvSpPr>
        <p:spPr>
          <a:xfrm xmlns:a="http://schemas.openxmlformats.org/drawingml/2006/main">
            <a:off x="647700" y="2647950"/>
            <a:ext cx="6191250" cy="704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525" b="0">
                <a:solidFill>
                  <a:srgbClr val="F3BD67"/>
                </a:solidFill>
                <a:latin typeface="Helvetica Neue"/>
                <a:ea typeface="Helvetica Neue"/>
                <a:cs typeface="Helvetica Neue"/>
              </a:defRPr>
            </a:pPr>
            <a:r>
              <a:rPr sz="3525" b="0">
                <a:solidFill>
                  <a:srgbClr val="F3BD67"/>
                </a:solidFill>
                <a:latin typeface="Helvetica Neue"/>
                <a:ea typeface="Helvetica Neue"/>
                <a:cs typeface="Helvetica Neue"/>
              </a:rPr>
              <a:t>Jedlo za krypto</a:t>
            </a:r>
          </a:p>
        </p:txBody>
      </p:sp>
      <p:sp>
        <p:nvSpPr>
          <p:cNvPr id="4" name="text-3">
            <a:extLst xmlns:a="http://schemas.openxmlformats.org/drawingml/2006/main">
              <a:ext uri="{FF2B5EF4-FFF2-40B4-BE49-F238E27FC236}">
                <a16:creationId xmlns:a16="http://schemas.microsoft.com/office/drawing/2014/main" id="{5F82538F-E163-4195-AAE4-DC2F5FAAF39C}"/>
              </a:ext>
            </a:extLst>
          </p:cNvPr>
          <p:cNvSpPr>
            <a:spLocks xmlns:a="http://schemas.openxmlformats.org/drawingml/2006/main" noGrp="1"/>
          </p:cNvSpPr>
          <p:nvPr/>
        </p:nvSpPr>
        <p:spPr>
          <a:xfrm xmlns:a="http://schemas.openxmlformats.org/drawingml/2006/main">
            <a:off x="647700" y="3724275"/>
            <a:ext cx="5762625"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0">
                <a:solidFill>
                  <a:srgbClr val="F2F1E8"/>
                </a:solidFill>
                <a:latin typeface="Helvetica Neue"/>
                <a:ea typeface="Helvetica Neue"/>
                <a:cs typeface="Helvetica Neue"/>
              </a:defRPr>
            </a:pPr>
            <a:r>
              <a:rPr sz="2175" b="0">
                <a:solidFill>
                  <a:srgbClr val="F2F1E8"/>
                </a:solidFill>
                <a:latin typeface="Helvetica Neue"/>
                <a:ea typeface="Helvetica Neue"/>
                <a:cs typeface="Helvetica Neue"/>
              </a:rPr>
              <a:t>Návrh decentralizovanej siete</a:t>
            </a:r>
          </a:p>
          <a:p xmlns:a="http://schemas.openxmlformats.org/drawingml/2006/main">
            <a:pPr>
              <a:defRPr sz="2175" b="0">
                <a:solidFill>
                  <a:srgbClr val="F2F1E8"/>
                </a:solidFill>
                <a:latin typeface="Helvetica Neue"/>
                <a:ea typeface="Helvetica Neue"/>
                <a:cs typeface="Helvetica Neue"/>
              </a:defRPr>
            </a:pPr>
            <a:r>
              <a:rPr sz="2175" b="0">
                <a:solidFill>
                  <a:srgbClr val="F2F1E8"/>
                </a:solidFill>
                <a:latin typeface="Helvetica Neue"/>
                <a:ea typeface="Helvetica Neue"/>
                <a:cs typeface="Helvetica Neue"/>
              </a:rPr>
              <a:t>pre malé QR platby</a:t>
            </a:r>
          </a:p>
        </p:txBody>
      </p:sp>
      <p:sp>
        <p:nvSpPr>
          <p:cNvPr id="5" name="text-4">
            <a:extLst xmlns:a="http://schemas.openxmlformats.org/drawingml/2006/main">
              <a:ext uri="{FF2B5EF4-FFF2-40B4-BE49-F238E27FC236}">
                <a16:creationId xmlns:a16="http://schemas.microsoft.com/office/drawing/2014/main" id="{EFDC9969-E966-497C-9D0D-2C636C19F107}"/>
              </a:ext>
            </a:extLst>
          </p:cNvPr>
          <p:cNvSpPr>
            <a:spLocks xmlns:a="http://schemas.openxmlformats.org/drawingml/2006/main" noGrp="1"/>
          </p:cNvSpPr>
          <p:nvPr/>
        </p:nvSpPr>
        <p:spPr>
          <a:xfrm xmlns:a="http://schemas.openxmlformats.org/drawingml/2006/main">
            <a:off x="647700" y="5629275"/>
            <a:ext cx="6191250" cy="600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650" b="0">
                <a:solidFill>
                  <a:srgbClr val="B1BCB5"/>
                </a:solidFill>
                <a:latin typeface="Helvetica Neue"/>
                <a:ea typeface="Helvetica Neue"/>
                <a:cs typeface="Helvetica Neue"/>
              </a:defRPr>
            </a:pPr>
            <a:r>
              <a:rPr sz="1650" b="0">
                <a:solidFill>
                  <a:srgbClr val="B1BCB5"/>
                </a:solidFill>
                <a:latin typeface="Helvetica Neue"/>
                <a:ea typeface="Helvetica Neue"/>
                <a:cs typeface="Helvetica Neue"/>
              </a:rPr>
              <a:t>Koncept na diskusiu</a:t>
            </a:r>
          </a:p>
          <a:p xmlns:a="http://schemas.openxmlformats.org/drawingml/2006/main">
            <a:pPr>
              <a:defRPr sz="1650" b="0">
                <a:solidFill>
                  <a:srgbClr val="B1BCB5"/>
                </a:solidFill>
                <a:latin typeface="Helvetica Neue"/>
                <a:ea typeface="Helvetica Neue"/>
                <a:cs typeface="Helvetica Neue"/>
              </a:defRPr>
            </a:pPr>
            <a:r>
              <a:rPr sz="1650" b="0">
                <a:solidFill>
                  <a:srgbClr val="B1BCB5"/>
                </a:solidFill>
                <a:latin typeface="Helvetica Neue"/>
                <a:ea typeface="Helvetica Neue"/>
                <a:cs typeface="Helvetica Neue"/>
              </a:rPr>
              <a:t>September 2026</a:t>
            </a:r>
          </a:p>
        </p:txBody>
      </p:sp>
    </p:spTree>
    <p:extLst>
      <p:ext uri="{BB962C8B-B14F-4D97-AF65-F5344CB8AC3E}">
        <p14:creationId xmlns:p14="http://schemas.microsoft.com/office/powerpoint/2010/main" val="772829623"/>
      </p:ext>
    </p:extLst>
  </p:cSld>
</p:sld>
</file>

<file path=ppt/slides/slide2.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8" name="text-5">
            <a:extLst xmlns:a="http://schemas.openxmlformats.org/drawingml/2006/main">
              <a:ext uri="{FF2B5EF4-FFF2-40B4-BE49-F238E27FC236}">
                <a16:creationId xmlns:a16="http://schemas.microsoft.com/office/drawing/2014/main" id="{ABB071B0-C731-4346-BD11-C5737CCC5BC7}"/>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MOTIVÁCIA</a:t>
            </a:r>
          </a:p>
        </p:txBody>
      </p:sp>
      <p:sp>
        <p:nvSpPr>
          <p:cNvPr id="2" name="text-6">
            <a:extLst xmlns:a="http://schemas.openxmlformats.org/drawingml/2006/main">
              <a:ext uri="{FF2B5EF4-FFF2-40B4-BE49-F238E27FC236}">
                <a16:creationId xmlns:a16="http://schemas.microsoft.com/office/drawing/2014/main" id="{491921F9-AB89-4866-995D-92A4E6FC8134}"/>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Nákup bez vlastného bankového účtu</a:t>
            </a:r>
          </a:p>
        </p:txBody>
      </p:sp>
      <p:sp>
        <p:nvSpPr>
          <p:cNvPr id="3" name="text-7">
            <a:extLst xmlns:a="http://schemas.openxmlformats.org/drawingml/2006/main">
              <a:ext uri="{FF2B5EF4-FFF2-40B4-BE49-F238E27FC236}">
                <a16:creationId xmlns:a16="http://schemas.microsoft.com/office/drawing/2014/main" id="{B3CDEB37-8627-4770-8067-CD265C4E1FD5}"/>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8">
            <a:extLst xmlns:a="http://schemas.openxmlformats.org/drawingml/2006/main">
              <a:ext uri="{FF2B5EF4-FFF2-40B4-BE49-F238E27FC236}">
                <a16:creationId xmlns:a16="http://schemas.microsoft.com/office/drawing/2014/main" id="{2AB79ADD-6024-4C1E-B32F-6A35B4D3C8A2}"/>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02</a:t>
            </a:r>
          </a:p>
        </p:txBody>
      </p:sp>
      <p:sp>
        <p:nvSpPr>
          <p:cNvPr id="5" name="text-9">
            <a:extLst xmlns:a="http://schemas.openxmlformats.org/drawingml/2006/main">
              <a:ext uri="{FF2B5EF4-FFF2-40B4-BE49-F238E27FC236}">
                <a16:creationId xmlns:a16="http://schemas.microsoft.com/office/drawing/2014/main" id="{12F9709F-138E-424E-8EC6-D785D7015D63}"/>
              </a:ext>
            </a:extLst>
          </p:cNvPr>
          <p:cNvSpPr>
            <a:spLocks xmlns:a="http://schemas.openxmlformats.org/drawingml/2006/main" noGrp="1"/>
          </p:cNvSpPr>
          <p:nvPr/>
        </p:nvSpPr>
        <p:spPr>
          <a:xfrm xmlns:a="http://schemas.openxmlformats.org/drawingml/2006/main">
            <a:off x="609600" y="2133600"/>
            <a:ext cx="10477500" cy="1428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900" b="1">
                <a:solidFill>
                  <a:srgbClr val="F2F1E8"/>
                </a:solidFill>
                <a:latin typeface="Helvetica Neue"/>
                <a:ea typeface="Helvetica Neue"/>
                <a:cs typeface="Helvetica Neue"/>
              </a:defRPr>
            </a:pPr>
            <a:r>
              <a:rPr sz="3900" b="1">
                <a:solidFill>
                  <a:srgbClr val="F2F1E8"/>
                </a:solidFill>
                <a:latin typeface="Helvetica Neue"/>
                <a:ea typeface="Helvetica Neue"/>
                <a:cs typeface="Helvetica Neue"/>
              </a:rPr>
              <a:t>Človek má krypto.</a:t>
            </a:r>
          </a:p>
          <a:p xmlns:a="http://schemas.openxmlformats.org/drawingml/2006/main">
            <a:pPr>
              <a:defRPr sz="3900" b="1">
                <a:solidFill>
                  <a:srgbClr val="F2F1E8"/>
                </a:solidFill>
                <a:latin typeface="Helvetica Neue"/>
                <a:ea typeface="Helvetica Neue"/>
                <a:cs typeface="Helvetica Neue"/>
              </a:defRPr>
            </a:pPr>
            <a:r>
              <a:rPr sz="3900" b="1">
                <a:solidFill>
                  <a:srgbClr val="F2F1E8"/>
                </a:solidFill>
                <a:latin typeface="Helvetica Neue"/>
                <a:ea typeface="Helvetica Neue"/>
                <a:cs typeface="Helvetica Neue"/>
              </a:rPr>
              <a:t>Potrebuje zaplatiť za jedlo.</a:t>
            </a:r>
          </a:p>
        </p:txBody>
      </p:sp>
      <p:sp>
        <p:nvSpPr>
          <p:cNvPr id="6" name="text-10">
            <a:extLst xmlns:a="http://schemas.openxmlformats.org/drawingml/2006/main">
              <a:ext uri="{FF2B5EF4-FFF2-40B4-BE49-F238E27FC236}">
                <a16:creationId xmlns:a16="http://schemas.microsoft.com/office/drawing/2014/main" id="{7F0C7508-9C36-49D2-B54F-FB2C375D4032}"/>
              </a:ext>
            </a:extLst>
          </p:cNvPr>
          <p:cNvSpPr>
            <a:spLocks xmlns:a="http://schemas.openxmlformats.org/drawingml/2006/main" noGrp="1"/>
          </p:cNvSpPr>
          <p:nvPr/>
        </p:nvSpPr>
        <p:spPr>
          <a:xfrm xmlns:a="http://schemas.openxmlformats.org/drawingml/2006/main">
            <a:off x="609600" y="4010025"/>
            <a:ext cx="10382250" cy="1009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325" b="0">
                <a:solidFill>
                  <a:srgbClr val="DDE7DF"/>
                </a:solidFill>
                <a:latin typeface="Helvetica Neue"/>
                <a:ea typeface="Helvetica Neue"/>
                <a:cs typeface="Helvetica Neue"/>
              </a:defRPr>
            </a:pPr>
            <a:r>
              <a:rPr sz="2325" b="0">
                <a:solidFill>
                  <a:srgbClr val="DDE7DF"/>
                </a:solidFill>
                <a:latin typeface="Helvetica Neue"/>
                <a:ea typeface="Helvetica Neue"/>
                <a:cs typeface="Helvetica Neue"/>
              </a:rPr>
              <a:t>Obchodník prijme bežný bankový prevod.</a:t>
            </a:r>
          </a:p>
          <a:p xmlns:a="http://schemas.openxmlformats.org/drawingml/2006/main">
            <a:pPr>
              <a:defRPr sz="2325" b="0">
                <a:solidFill>
                  <a:srgbClr val="DDE7DF"/>
                </a:solidFill>
                <a:latin typeface="Helvetica Neue"/>
                <a:ea typeface="Helvetica Neue"/>
                <a:cs typeface="Helvetica Neue"/>
              </a:defRPr>
            </a:pPr>
            <a:r>
              <a:rPr sz="2325" b="0">
                <a:solidFill>
                  <a:srgbClr val="DDE7DF"/>
                </a:solidFill>
                <a:latin typeface="Helvetica Neue"/>
                <a:ea typeface="Helvetica Neue"/>
                <a:cs typeface="Helvetica Neue"/>
              </a:rPr>
              <a:t>Nemusí prijímať krypto ani inštalovať našu aplikáciu.</a:t>
            </a:r>
          </a:p>
        </p:txBody>
      </p:sp>
      <p:sp>
        <p:nvSpPr>
          <p:cNvPr id="7" name="text-11">
            <a:extLst xmlns:a="http://schemas.openxmlformats.org/drawingml/2006/main">
              <a:ext uri="{FF2B5EF4-FFF2-40B4-BE49-F238E27FC236}">
                <a16:creationId xmlns:a16="http://schemas.microsoft.com/office/drawing/2014/main" id="{FFE66737-F96B-48D1-9B16-777BA6796A14}"/>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Cieľ: malé nákupy do ekvivalentu 100 USD. Banková časť musí fungovať.</a:t>
            </a:r>
          </a:p>
        </p:txBody>
      </p:sp>
    </p:spTree>
    <p:extLst>
      <p:ext uri="{BB962C8B-B14F-4D97-AF65-F5344CB8AC3E}">
        <p14:creationId xmlns:p14="http://schemas.microsoft.com/office/powerpoint/2010/main" val="410330467"/>
      </p:ext>
    </p:extLst>
  </p:cSld>
</p:sld>
</file>

<file path=ppt/slides/slide3.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7" name="text-12">
            <a:extLst xmlns:a="http://schemas.openxmlformats.org/drawingml/2006/main">
              <a:ext uri="{FF2B5EF4-FFF2-40B4-BE49-F238E27FC236}">
                <a16:creationId xmlns:a16="http://schemas.microsoft.com/office/drawing/2014/main" id="{B66C44F9-BA2B-4D3A-A871-B17F342D9D55}"/>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VÝMENA</a:t>
            </a:r>
          </a:p>
        </p:txBody>
      </p:sp>
      <p:sp>
        <p:nvSpPr>
          <p:cNvPr id="2" name="text-13">
            <a:extLst xmlns:a="http://schemas.openxmlformats.org/drawingml/2006/main">
              <a:ext uri="{FF2B5EF4-FFF2-40B4-BE49-F238E27FC236}">
                <a16:creationId xmlns:a16="http://schemas.microsoft.com/office/drawing/2014/main" id="{3080458C-2AD1-4B98-B03F-6C55559F83CC}"/>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Kto komu platí</a:t>
            </a:r>
          </a:p>
        </p:txBody>
      </p:sp>
      <p:sp>
        <p:nvSpPr>
          <p:cNvPr id="3" name="text-14">
            <a:extLst xmlns:a="http://schemas.openxmlformats.org/drawingml/2006/main">
              <a:ext uri="{FF2B5EF4-FFF2-40B4-BE49-F238E27FC236}">
                <a16:creationId xmlns:a16="http://schemas.microsoft.com/office/drawing/2014/main" id="{ED6122B8-3C95-4107-B273-91DC4200931B}"/>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15">
            <a:extLst xmlns:a="http://schemas.openxmlformats.org/drawingml/2006/main">
              <a:ext uri="{FF2B5EF4-FFF2-40B4-BE49-F238E27FC236}">
                <a16:creationId xmlns:a16="http://schemas.microsoft.com/office/drawing/2014/main" id="{C4406058-7E00-4137-92BF-B921B58961EA}"/>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03</a:t>
            </a:r>
          </a:p>
        </p:txBody>
      </p:sp>
      <p:graphicFrame>
        <p:nvGraphicFramePr>
          <p:cNvPr id="11" name=""/>
          <p:cNvGraphicFramePr/>
          <p:nvPr/>
        </p:nvGraphicFramePr>
        <p:xfrm>
          <a:off xmlns:a="http://schemas.openxmlformats.org/drawingml/2006/main" x="609600" y="2009775"/>
          <a:ext xmlns:a="http://schemas.openxmlformats.org/drawingml/2006/main" cx="10972800" cy="3238500"/>
        </p:xfrm>
        <a:graphic xmlns:a="http://schemas.openxmlformats.org/drawingml/2006/main">
          <a:graphicData uri="http://schemas.openxmlformats.org/drawingml/2006/table">
            <a:tbl>
              <a:tblPr firstRow="0" bandRow="0"/>
              <a:tblGrid>
                <a:gridCol w="3143250"/>
                <a:gridCol w="3905250"/>
                <a:gridCol w="3924300"/>
              </a:tblGrid>
              <a:tr h="552450">
                <a:tc>
                  <a:txBody>
                    <a:bodyPr>
                      <a:noAutofit/>
                    </a:bodyPr>
                    <a:lstStyle/>
                    <a:p>
                      <a:r>
                        <a:rPr sz="1725" b="1">
                          <a:solidFill>
                            <a:srgbClr val="F3BD67"/>
                          </a:solidFill>
                          <a:latin typeface="Helvetica Neue"/>
                          <a:ea typeface="Helvetica Neue"/>
                          <a:cs typeface="Helvetica Neue"/>
                        </a:rPr>
                        <a:t>Účastník</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Čo poskytne</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Čo dostane</a:t>
                      </a:r>
                    </a:p>
                  </a:txBody>
                  <a:tcPr marL="152400" marR="152400" marT="123825" marB="95250" anchor="ctr">
                    <a:solidFill>
                      <a:srgbClr val="1C2922"/>
                    </a:solidFill>
                  </a:tcPr>
                </a:tc>
              </a:tr>
              <a:tr h="895350">
                <a:tc>
                  <a:txBody>
                    <a:bodyPr>
                      <a:noAutofit/>
                    </a:bodyPr>
                    <a:lstStyle/>
                    <a:p>
                      <a:r>
                        <a:rPr sz="1950" b="0">
                          <a:solidFill>
                            <a:srgbClr val="F2F1E8"/>
                          </a:solidFill>
                          <a:latin typeface="Helvetica Neue"/>
                          <a:ea typeface="Helvetica Neue"/>
                          <a:cs typeface="Helvetica Neue"/>
                        </a:rPr>
                        <a:t>Zákazník</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Krypto do úschovy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Jedlo od obchodníka</a:t>
                      </a:r>
                    </a:p>
                  </a:txBody>
                  <a:tcPr marL="152400" marR="152400" marT="123825" marB="95250" anchor="ctr">
                    <a:solidFill>
                      <a:srgbClr val="101614"/>
                    </a:solidFill>
                  </a:tcPr>
                </a:tc>
              </a:tr>
              <a:tr h="895350">
                <a:tc>
                  <a:txBody>
                    <a:bodyPr>
                      <a:noAutofit/>
                    </a:bodyPr>
                    <a:lstStyle/>
                    <a:p>
                      <a:r>
                        <a:rPr sz="1950" b="0">
                          <a:solidFill>
                            <a:srgbClr val="F2F1E8"/>
                          </a:solidFill>
                          <a:latin typeface="Helvetica Neue"/>
                          <a:ea typeface="Helvetica Neue"/>
                          <a:cs typeface="Helvetica Neue"/>
                        </a:rPr>
                        <a:t>Poskytovateľ likvidity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VND obchodníkovi</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Krypto a dohodnutú odmenu</a:t>
                      </a:r>
                    </a:p>
                  </a:txBody>
                  <a:tcPr marL="152400" marR="152400" marT="123825" marB="95250" anchor="ctr">
                    <a:solidFill>
                      <a:srgbClr val="101614"/>
                    </a:solidFill>
                  </a:tcPr>
                </a:tc>
              </a:tr>
              <a:tr h="895350">
                <a:tc>
                  <a:txBody>
                    <a:bodyPr>
                      <a:noAutofit/>
                    </a:bodyPr>
                    <a:lstStyle/>
                    <a:p>
                      <a:r>
                        <a:rPr sz="1950" b="0">
                          <a:solidFill>
                            <a:srgbClr val="F2F1E8"/>
                          </a:solidFill>
                          <a:latin typeface="Helvetica Neue"/>
                          <a:ea typeface="Helvetica Neue"/>
                          <a:cs typeface="Helvetica Neue"/>
                        </a:rPr>
                        <a:t>Obchodník</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Jedlo zákazníkovi</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VND na svoj bankový účet</a:t>
                      </a:r>
                    </a:p>
                  </a:txBody>
                  <a:tcPr marL="152400" marR="152400" marT="123825" marB="95250" anchor="ctr">
                    <a:solidFill>
                      <a:srgbClr val="101614"/>
                    </a:solidFill>
                  </a:tcPr>
                </a:tc>
              </a:tr>
            </a:tbl>
          </a:graphicData>
        </a:graphic>
      </p:graphicFrame>
      <p:sp>
        <p:nvSpPr>
          <p:cNvPr id="6" name="text-16">
            <a:extLst xmlns:a="http://schemas.openxmlformats.org/drawingml/2006/main">
              <a:ext uri="{FF2B5EF4-FFF2-40B4-BE49-F238E27FC236}">
                <a16:creationId xmlns:a16="http://schemas.microsoft.com/office/drawing/2014/main" id="{378D0FAB-931A-443A-BF79-26F85085108A}"/>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LP kupuje krypto tým, že zaplatí zákazníkov nákup.</a:t>
            </a:r>
          </a:p>
        </p:txBody>
      </p:sp>
    </p:spTree>
    <p:extLst>
      <p:ext uri="{BB962C8B-B14F-4D97-AF65-F5344CB8AC3E}">
        <p14:creationId xmlns:p14="http://schemas.microsoft.com/office/powerpoint/2010/main" val="882971909"/>
      </p:ext>
    </p:extLst>
  </p:cSld>
</p:sld>
</file>

<file path=ppt/slides/slide4.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17" name="text-17">
            <a:extLst xmlns:a="http://schemas.openxmlformats.org/drawingml/2006/main">
              <a:ext uri="{FF2B5EF4-FFF2-40B4-BE49-F238E27FC236}">
                <a16:creationId xmlns:a16="http://schemas.microsoft.com/office/drawing/2014/main" id="{DF48E379-C064-4FB4-A4E6-9A4503FCC94E}"/>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BEŽNÝ PRIEBEH</a:t>
            </a:r>
          </a:p>
        </p:txBody>
      </p:sp>
      <p:sp>
        <p:nvSpPr>
          <p:cNvPr id="2" name="text-18">
            <a:extLst xmlns:a="http://schemas.openxmlformats.org/drawingml/2006/main">
              <a:ext uri="{FF2B5EF4-FFF2-40B4-BE49-F238E27FC236}">
                <a16:creationId xmlns:a16="http://schemas.microsoft.com/office/drawing/2014/main" id="{56B3C269-92C1-47F9-9CAD-22B5952653D8}"/>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Jedna platba pri pokladni</a:t>
            </a:r>
          </a:p>
        </p:txBody>
      </p:sp>
      <p:sp>
        <p:nvSpPr>
          <p:cNvPr id="3" name="text-19">
            <a:extLst xmlns:a="http://schemas.openxmlformats.org/drawingml/2006/main">
              <a:ext uri="{FF2B5EF4-FFF2-40B4-BE49-F238E27FC236}">
                <a16:creationId xmlns:a16="http://schemas.microsoft.com/office/drawing/2014/main" id="{D4E2EB52-A286-4C47-BCAA-FB466F71F8F8}"/>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20">
            <a:extLst xmlns:a="http://schemas.openxmlformats.org/drawingml/2006/main">
              <a:ext uri="{FF2B5EF4-FFF2-40B4-BE49-F238E27FC236}">
                <a16:creationId xmlns:a16="http://schemas.microsoft.com/office/drawing/2014/main" id="{6D3F4EF3-60C4-4D22-AA5A-9775F6C61CAF}"/>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04</a:t>
            </a:r>
          </a:p>
        </p:txBody>
      </p:sp>
      <p:sp>
        <p:nvSpPr>
          <p:cNvPr id="5" name="text-21">
            <a:extLst xmlns:a="http://schemas.openxmlformats.org/drawingml/2006/main">
              <a:ext uri="{FF2B5EF4-FFF2-40B4-BE49-F238E27FC236}">
                <a16:creationId xmlns:a16="http://schemas.microsoft.com/office/drawing/2014/main" id="{33989372-7157-464F-BFD8-7D09CFB118E8}"/>
              </a:ext>
            </a:extLst>
          </p:cNvPr>
          <p:cNvSpPr>
            <a:spLocks xmlns:a="http://schemas.openxmlformats.org/drawingml/2006/main" noGrp="1"/>
          </p:cNvSpPr>
          <p:nvPr/>
        </p:nvSpPr>
        <p:spPr>
          <a:xfrm xmlns:a="http://schemas.openxmlformats.org/drawingml/2006/main">
            <a:off x="609600" y="20097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01</a:t>
            </a:r>
          </a:p>
        </p:txBody>
      </p:sp>
      <p:sp>
        <p:nvSpPr>
          <p:cNvPr id="6" name="text-22">
            <a:extLst xmlns:a="http://schemas.openxmlformats.org/drawingml/2006/main">
              <a:ext uri="{FF2B5EF4-FFF2-40B4-BE49-F238E27FC236}">
                <a16:creationId xmlns:a16="http://schemas.microsoft.com/office/drawing/2014/main" id="{4ACEE3AA-462F-419C-8E2B-C3DA729F5154}"/>
              </a:ext>
            </a:extLst>
          </p:cNvPr>
          <p:cNvSpPr>
            <a:spLocks xmlns:a="http://schemas.openxmlformats.org/drawingml/2006/main" noGrp="1"/>
          </p:cNvSpPr>
          <p:nvPr/>
        </p:nvSpPr>
        <p:spPr>
          <a:xfrm xmlns:a="http://schemas.openxmlformats.org/drawingml/2006/main">
            <a:off x="1571625" y="20097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QR a suma</a:t>
            </a:r>
          </a:p>
        </p:txBody>
      </p:sp>
      <p:sp>
        <p:nvSpPr>
          <p:cNvPr id="7" name="text-23">
            <a:extLst xmlns:a="http://schemas.openxmlformats.org/drawingml/2006/main">
              <a:ext uri="{FF2B5EF4-FFF2-40B4-BE49-F238E27FC236}">
                <a16:creationId xmlns:a16="http://schemas.microsoft.com/office/drawing/2014/main" id="{1665FF1B-B13C-4AC5-AD33-11C4DB6EACD2}"/>
              </a:ext>
            </a:extLst>
          </p:cNvPr>
          <p:cNvSpPr>
            <a:spLocks xmlns:a="http://schemas.openxmlformats.org/drawingml/2006/main" noGrp="1"/>
          </p:cNvSpPr>
          <p:nvPr/>
        </p:nvSpPr>
        <p:spPr>
          <a:xfrm xmlns:a="http://schemas.openxmlformats.org/drawingml/2006/main">
            <a:off x="5572125" y="20097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Zákazník skenuje QR. Chýbajúcu sumu doplní.</a:t>
            </a:r>
          </a:p>
        </p:txBody>
      </p:sp>
      <p:sp>
        <p:nvSpPr>
          <p:cNvPr id="8" name="text-24">
            <a:extLst xmlns:a="http://schemas.openxmlformats.org/drawingml/2006/main">
              <a:ext uri="{FF2B5EF4-FFF2-40B4-BE49-F238E27FC236}">
                <a16:creationId xmlns:a16="http://schemas.microsoft.com/office/drawing/2014/main" id="{8BEC2612-7251-4FC0-92BB-60C55AFC8536}"/>
              </a:ext>
            </a:extLst>
          </p:cNvPr>
          <p:cNvSpPr>
            <a:spLocks xmlns:a="http://schemas.openxmlformats.org/drawingml/2006/main" noGrp="1"/>
          </p:cNvSpPr>
          <p:nvPr/>
        </p:nvSpPr>
        <p:spPr>
          <a:xfrm xmlns:a="http://schemas.openxmlformats.org/drawingml/2006/main">
            <a:off x="609600" y="29241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02</a:t>
            </a:r>
          </a:p>
        </p:txBody>
      </p:sp>
      <p:sp>
        <p:nvSpPr>
          <p:cNvPr id="9" name="text-25">
            <a:extLst xmlns:a="http://schemas.openxmlformats.org/drawingml/2006/main">
              <a:ext uri="{FF2B5EF4-FFF2-40B4-BE49-F238E27FC236}">
                <a16:creationId xmlns:a16="http://schemas.microsoft.com/office/drawing/2014/main" id="{A2D010AC-5A47-42A1-86D7-575CD4896791}"/>
              </a:ext>
            </a:extLst>
          </p:cNvPr>
          <p:cNvSpPr>
            <a:spLocks xmlns:a="http://schemas.openxmlformats.org/drawingml/2006/main" noGrp="1"/>
          </p:cNvSpPr>
          <p:nvPr/>
        </p:nvSpPr>
        <p:spPr>
          <a:xfrm xmlns:a="http://schemas.openxmlformats.org/drawingml/2006/main">
            <a:off x="1571625" y="29241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Ponuka a úschova</a:t>
            </a:r>
          </a:p>
        </p:txBody>
      </p:sp>
      <p:sp>
        <p:nvSpPr>
          <p:cNvPr id="10" name="text-26">
            <a:extLst xmlns:a="http://schemas.openxmlformats.org/drawingml/2006/main">
              <a:ext uri="{FF2B5EF4-FFF2-40B4-BE49-F238E27FC236}">
                <a16:creationId xmlns:a16="http://schemas.microsoft.com/office/drawing/2014/main" id="{B2DC8323-EEB2-4402-98FA-C7CD59CD92F5}"/>
              </a:ext>
            </a:extLst>
          </p:cNvPr>
          <p:cNvSpPr>
            <a:spLocks xmlns:a="http://schemas.openxmlformats.org/drawingml/2006/main" noGrp="1"/>
          </p:cNvSpPr>
          <p:nvPr/>
        </p:nvSpPr>
        <p:spPr>
          <a:xfrm xmlns:a="http://schemas.openxmlformats.org/drawingml/2006/main">
            <a:off x="5572125" y="29241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Vyberie sa vhodný LP. Zákazník uzamkne krypto.</a:t>
            </a:r>
          </a:p>
        </p:txBody>
      </p:sp>
      <p:sp>
        <p:nvSpPr>
          <p:cNvPr id="11" name="text-27">
            <a:extLst xmlns:a="http://schemas.openxmlformats.org/drawingml/2006/main">
              <a:ext uri="{FF2B5EF4-FFF2-40B4-BE49-F238E27FC236}">
                <a16:creationId xmlns:a16="http://schemas.microsoft.com/office/drawing/2014/main" id="{65101FF5-5555-43EB-8337-BF1324DA206E}"/>
              </a:ext>
            </a:extLst>
          </p:cNvPr>
          <p:cNvSpPr>
            <a:spLocks xmlns:a="http://schemas.openxmlformats.org/drawingml/2006/main" noGrp="1"/>
          </p:cNvSpPr>
          <p:nvPr/>
        </p:nvSpPr>
        <p:spPr>
          <a:xfrm xmlns:a="http://schemas.openxmlformats.org/drawingml/2006/main">
            <a:off x="609600" y="38385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03</a:t>
            </a:r>
          </a:p>
        </p:txBody>
      </p:sp>
      <p:sp>
        <p:nvSpPr>
          <p:cNvPr id="12" name="text-28">
            <a:extLst xmlns:a="http://schemas.openxmlformats.org/drawingml/2006/main">
              <a:ext uri="{FF2B5EF4-FFF2-40B4-BE49-F238E27FC236}">
                <a16:creationId xmlns:a16="http://schemas.microsoft.com/office/drawing/2014/main" id="{B33C15EE-1971-4F8A-B42F-C088C5F76FBD}"/>
              </a:ext>
            </a:extLst>
          </p:cNvPr>
          <p:cNvSpPr>
            <a:spLocks xmlns:a="http://schemas.openxmlformats.org/drawingml/2006/main" noGrp="1"/>
          </p:cNvSpPr>
          <p:nvPr/>
        </p:nvSpPr>
        <p:spPr>
          <a:xfrm xmlns:a="http://schemas.openxmlformats.org/drawingml/2006/main">
            <a:off x="1571625" y="38385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Bankový prevod</a:t>
            </a:r>
          </a:p>
        </p:txBody>
      </p:sp>
      <p:sp>
        <p:nvSpPr>
          <p:cNvPr id="13" name="text-29">
            <a:extLst xmlns:a="http://schemas.openxmlformats.org/drawingml/2006/main">
              <a:ext uri="{FF2B5EF4-FFF2-40B4-BE49-F238E27FC236}">
                <a16:creationId xmlns:a16="http://schemas.microsoft.com/office/drawing/2014/main" id="{F1B2AFC0-8182-46F5-B0F9-C23A4DA880F4}"/>
              </a:ext>
            </a:extLst>
          </p:cNvPr>
          <p:cNvSpPr>
            <a:spLocks xmlns:a="http://schemas.openxmlformats.org/drawingml/2006/main" noGrp="1"/>
          </p:cNvSpPr>
          <p:nvPr/>
        </p:nvSpPr>
        <p:spPr>
          <a:xfrm xmlns:a="http://schemas.openxmlformats.org/drawingml/2006/main">
            <a:off x="5572125" y="38385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Bot LP zaplatí cez rozhranie bankovej aplikácie.</a:t>
            </a:r>
          </a:p>
        </p:txBody>
      </p:sp>
      <p:sp>
        <p:nvSpPr>
          <p:cNvPr id="14" name="text-30">
            <a:extLst xmlns:a="http://schemas.openxmlformats.org/drawingml/2006/main">
              <a:ext uri="{FF2B5EF4-FFF2-40B4-BE49-F238E27FC236}">
                <a16:creationId xmlns:a16="http://schemas.microsoft.com/office/drawing/2014/main" id="{31810883-F426-4183-BCFA-AB1F17F6E480}"/>
              </a:ext>
            </a:extLst>
          </p:cNvPr>
          <p:cNvSpPr>
            <a:spLocks xmlns:a="http://schemas.openxmlformats.org/drawingml/2006/main" noGrp="1"/>
          </p:cNvSpPr>
          <p:nvPr/>
        </p:nvSpPr>
        <p:spPr>
          <a:xfrm xmlns:a="http://schemas.openxmlformats.org/drawingml/2006/main">
            <a:off x="609600" y="47529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04</a:t>
            </a:r>
          </a:p>
        </p:txBody>
      </p:sp>
      <p:sp>
        <p:nvSpPr>
          <p:cNvPr id="15" name="text-31">
            <a:extLst xmlns:a="http://schemas.openxmlformats.org/drawingml/2006/main">
              <a:ext uri="{FF2B5EF4-FFF2-40B4-BE49-F238E27FC236}">
                <a16:creationId xmlns:a16="http://schemas.microsoft.com/office/drawing/2014/main" id="{7892444B-29DB-4694-A5EB-BC1D24072809}"/>
              </a:ext>
            </a:extLst>
          </p:cNvPr>
          <p:cNvSpPr>
            <a:spLocks xmlns:a="http://schemas.openxmlformats.org/drawingml/2006/main" noGrp="1"/>
          </p:cNvSpPr>
          <p:nvPr/>
        </p:nvSpPr>
        <p:spPr>
          <a:xfrm xmlns:a="http://schemas.openxmlformats.org/drawingml/2006/main">
            <a:off x="1571625" y="47529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Potvrdenie a vydanie</a:t>
            </a:r>
          </a:p>
        </p:txBody>
      </p:sp>
      <p:sp>
        <p:nvSpPr>
          <p:cNvPr id="16" name="text-32">
            <a:extLst xmlns:a="http://schemas.openxmlformats.org/drawingml/2006/main">
              <a:ext uri="{FF2B5EF4-FFF2-40B4-BE49-F238E27FC236}">
                <a16:creationId xmlns:a16="http://schemas.microsoft.com/office/drawing/2014/main" id="{342EA6DD-FA8B-4827-AF88-7157017A12EF}"/>
              </a:ext>
            </a:extLst>
          </p:cNvPr>
          <p:cNvSpPr>
            <a:spLocks xmlns:a="http://schemas.openxmlformats.org/drawingml/2006/main" noGrp="1"/>
          </p:cNvSpPr>
          <p:nvPr/>
        </p:nvSpPr>
        <p:spPr>
          <a:xfrm xmlns:a="http://schemas.openxmlformats.org/drawingml/2006/main">
            <a:off x="5572125" y="47529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Obchodník overí príjem. Zákazník uvoľní krypto.</a:t>
            </a:r>
          </a:p>
        </p:txBody>
      </p:sp>
    </p:spTree>
    <p:extLst>
      <p:ext uri="{BB962C8B-B14F-4D97-AF65-F5344CB8AC3E}">
        <p14:creationId xmlns:p14="http://schemas.microsoft.com/office/powerpoint/2010/main" val="1275940033"/>
      </p:ext>
    </p:extLst>
  </p:cSld>
</p:sld>
</file>

<file path=ppt/slides/slide5.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18" name="text-33">
            <a:extLst xmlns:a="http://schemas.openxmlformats.org/drawingml/2006/main">
              <a:ext uri="{FF2B5EF4-FFF2-40B4-BE49-F238E27FC236}">
                <a16:creationId xmlns:a16="http://schemas.microsoft.com/office/drawing/2014/main" id="{14DBB42F-DB46-4D69-AD40-993944198AF2}"/>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DÔKAZNÝ MECHANIZMUS</a:t>
            </a:r>
          </a:p>
        </p:txBody>
      </p:sp>
      <p:sp>
        <p:nvSpPr>
          <p:cNvPr id="2" name="text-34">
            <a:extLst xmlns:a="http://schemas.openxmlformats.org/drawingml/2006/main">
              <a:ext uri="{FF2B5EF4-FFF2-40B4-BE49-F238E27FC236}">
                <a16:creationId xmlns:a16="http://schemas.microsoft.com/office/drawing/2014/main" id="{212AABB7-37D2-4A0B-9593-A56C67E9B1BB}"/>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Potvrdenie iba od prideleného bota</a:t>
            </a:r>
          </a:p>
        </p:txBody>
      </p:sp>
      <p:sp>
        <p:nvSpPr>
          <p:cNvPr id="3" name="text-35">
            <a:extLst xmlns:a="http://schemas.openxmlformats.org/drawingml/2006/main">
              <a:ext uri="{FF2B5EF4-FFF2-40B4-BE49-F238E27FC236}">
                <a16:creationId xmlns:a16="http://schemas.microsoft.com/office/drawing/2014/main" id="{16D85BFA-484D-49D0-95BD-B35D0BF3D422}"/>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36">
            <a:extLst xmlns:a="http://schemas.openxmlformats.org/drawingml/2006/main">
              <a:ext uri="{FF2B5EF4-FFF2-40B4-BE49-F238E27FC236}">
                <a16:creationId xmlns:a16="http://schemas.microsoft.com/office/drawing/2014/main" id="{1A15F730-6018-4507-A90F-F2BC1ED2C672}"/>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05</a:t>
            </a:r>
          </a:p>
        </p:txBody>
      </p:sp>
      <p:sp>
        <p:nvSpPr>
          <p:cNvPr id="5" name="text-37">
            <a:extLst xmlns:a="http://schemas.openxmlformats.org/drawingml/2006/main">
              <a:ext uri="{FF2B5EF4-FFF2-40B4-BE49-F238E27FC236}">
                <a16:creationId xmlns:a16="http://schemas.microsoft.com/office/drawing/2014/main" id="{942FE45A-EF91-4047-BCC7-1173E7CC77E3}"/>
              </a:ext>
            </a:extLst>
          </p:cNvPr>
          <p:cNvSpPr>
            <a:spLocks xmlns:a="http://schemas.openxmlformats.org/drawingml/2006/main" noGrp="1"/>
          </p:cNvSpPr>
          <p:nvPr/>
        </p:nvSpPr>
        <p:spPr>
          <a:xfrm xmlns:a="http://schemas.openxmlformats.org/drawingml/2006/main">
            <a:off x="609600" y="20097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01</a:t>
            </a:r>
          </a:p>
        </p:txBody>
      </p:sp>
      <p:sp>
        <p:nvSpPr>
          <p:cNvPr id="6" name="text-38">
            <a:extLst xmlns:a="http://schemas.openxmlformats.org/drawingml/2006/main">
              <a:ext uri="{FF2B5EF4-FFF2-40B4-BE49-F238E27FC236}">
                <a16:creationId xmlns:a16="http://schemas.microsoft.com/office/drawing/2014/main" id="{F5C4C262-E7EC-4E4C-A74D-ED32F561F00C}"/>
              </a:ext>
            </a:extLst>
          </p:cNvPr>
          <p:cNvSpPr>
            <a:spLocks xmlns:a="http://schemas.openxmlformats.org/drawingml/2006/main" noGrp="1"/>
          </p:cNvSpPr>
          <p:nvPr/>
        </p:nvSpPr>
        <p:spPr>
          <a:xfrm xmlns:a="http://schemas.openxmlformats.org/drawingml/2006/main">
            <a:off x="1571625" y="20097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Registrované zariadenie</a:t>
            </a:r>
          </a:p>
        </p:txBody>
      </p:sp>
      <p:sp>
        <p:nvSpPr>
          <p:cNvPr id="7" name="text-39">
            <a:extLst xmlns:a="http://schemas.openxmlformats.org/drawingml/2006/main">
              <a:ext uri="{FF2B5EF4-FFF2-40B4-BE49-F238E27FC236}">
                <a16:creationId xmlns:a16="http://schemas.microsoft.com/office/drawing/2014/main" id="{E7F43CD3-F52F-4F9E-B8DE-064388D721F6}"/>
              </a:ext>
            </a:extLst>
          </p:cNvPr>
          <p:cNvSpPr>
            <a:spLocks xmlns:a="http://schemas.openxmlformats.org/drawingml/2006/main" noGrp="1"/>
          </p:cNvSpPr>
          <p:nvPr/>
        </p:nvSpPr>
        <p:spPr>
          <a:xfrm xmlns:a="http://schemas.openxmlformats.org/drawingml/2006/main">
            <a:off x="5572125" y="20097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Vlastný hardvérový kľúč a overená registrácia.</a:t>
            </a:r>
          </a:p>
        </p:txBody>
      </p:sp>
      <p:sp>
        <p:nvSpPr>
          <p:cNvPr id="8" name="text-40">
            <a:extLst xmlns:a="http://schemas.openxmlformats.org/drawingml/2006/main">
              <a:ext uri="{FF2B5EF4-FFF2-40B4-BE49-F238E27FC236}">
                <a16:creationId xmlns:a16="http://schemas.microsoft.com/office/drawing/2014/main" id="{F61CCA36-3B96-4322-8BAD-9448DDC76EF6}"/>
              </a:ext>
            </a:extLst>
          </p:cNvPr>
          <p:cNvSpPr>
            <a:spLocks xmlns:a="http://schemas.openxmlformats.org/drawingml/2006/main" noGrp="1"/>
          </p:cNvSpPr>
          <p:nvPr/>
        </p:nvSpPr>
        <p:spPr>
          <a:xfrm xmlns:a="http://schemas.openxmlformats.org/drawingml/2006/main">
            <a:off x="609600" y="29241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02</a:t>
            </a:r>
          </a:p>
        </p:txBody>
      </p:sp>
      <p:sp>
        <p:nvSpPr>
          <p:cNvPr id="9" name="text-41">
            <a:extLst xmlns:a="http://schemas.openxmlformats.org/drawingml/2006/main">
              <a:ext uri="{FF2B5EF4-FFF2-40B4-BE49-F238E27FC236}">
                <a16:creationId xmlns:a16="http://schemas.microsoft.com/office/drawing/2014/main" id="{CDC3E89F-C2C3-442F-8BC6-C6F491CB817E}"/>
              </a:ext>
            </a:extLst>
          </p:cNvPr>
          <p:cNvSpPr>
            <a:spLocks xmlns:a="http://schemas.openxmlformats.org/drawingml/2006/main" noGrp="1"/>
          </p:cNvSpPr>
          <p:nvPr/>
        </p:nvSpPr>
        <p:spPr>
          <a:xfrm xmlns:a="http://schemas.openxmlformats.org/drawingml/2006/main">
            <a:off x="1571625" y="29241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Priame zachytenie</a:t>
            </a:r>
          </a:p>
        </p:txBody>
      </p:sp>
      <p:sp>
        <p:nvSpPr>
          <p:cNvPr id="10" name="text-42">
            <a:extLst xmlns:a="http://schemas.openxmlformats.org/drawingml/2006/main">
              <a:ext uri="{FF2B5EF4-FFF2-40B4-BE49-F238E27FC236}">
                <a16:creationId xmlns:a16="http://schemas.microsoft.com/office/drawing/2014/main" id="{3705A944-C260-4952-BFF9-F3735E5CB0CB}"/>
              </a:ext>
            </a:extLst>
          </p:cNvPr>
          <p:cNvSpPr>
            <a:spLocks xmlns:a="http://schemas.openxmlformats.org/drawingml/2006/main" noGrp="1"/>
          </p:cNvSpPr>
          <p:nvPr/>
        </p:nvSpPr>
        <p:spPr>
          <a:xfrm xmlns:a="http://schemas.openxmlformats.org/drawingml/2006/main">
            <a:off x="5572125" y="29241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Bot načíta obrazovku systémovou funkciou.</a:t>
            </a:r>
          </a:p>
        </p:txBody>
      </p:sp>
      <p:sp>
        <p:nvSpPr>
          <p:cNvPr id="11" name="text-43">
            <a:extLst xmlns:a="http://schemas.openxmlformats.org/drawingml/2006/main">
              <a:ext uri="{FF2B5EF4-FFF2-40B4-BE49-F238E27FC236}">
                <a16:creationId xmlns:a16="http://schemas.microsoft.com/office/drawing/2014/main" id="{BBFD62EB-826B-4D2F-9FA9-0B107AF17718}"/>
              </a:ext>
            </a:extLst>
          </p:cNvPr>
          <p:cNvSpPr>
            <a:spLocks xmlns:a="http://schemas.openxmlformats.org/drawingml/2006/main" noGrp="1"/>
          </p:cNvSpPr>
          <p:nvPr/>
        </p:nvSpPr>
        <p:spPr>
          <a:xfrm xmlns:a="http://schemas.openxmlformats.org/drawingml/2006/main">
            <a:off x="609600" y="38385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03</a:t>
            </a:r>
          </a:p>
        </p:txBody>
      </p:sp>
      <p:sp>
        <p:nvSpPr>
          <p:cNvPr id="12" name="text-44">
            <a:extLst xmlns:a="http://schemas.openxmlformats.org/drawingml/2006/main">
              <a:ext uri="{FF2B5EF4-FFF2-40B4-BE49-F238E27FC236}">
                <a16:creationId xmlns:a16="http://schemas.microsoft.com/office/drawing/2014/main" id="{4CD1E352-5828-47A6-94DC-34D27DDC03DA}"/>
              </a:ext>
            </a:extLst>
          </p:cNvPr>
          <p:cNvSpPr>
            <a:spLocks xmlns:a="http://schemas.openxmlformats.org/drawingml/2006/main" noGrp="1"/>
          </p:cNvSpPr>
          <p:nvPr/>
        </p:nvSpPr>
        <p:spPr>
          <a:xfrm xmlns:a="http://schemas.openxmlformats.org/drawingml/2006/main">
            <a:off x="1571625" y="38385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Podpísaný záznam</a:t>
            </a:r>
          </a:p>
        </p:txBody>
      </p:sp>
      <p:sp>
        <p:nvSpPr>
          <p:cNvPr id="13" name="text-45">
            <a:extLst xmlns:a="http://schemas.openxmlformats.org/drawingml/2006/main">
              <a:ext uri="{FF2B5EF4-FFF2-40B4-BE49-F238E27FC236}">
                <a16:creationId xmlns:a16="http://schemas.microsoft.com/office/drawing/2014/main" id="{F4819EED-BE5E-4F24-8BBD-EEA6EC75EE3D}"/>
              </a:ext>
            </a:extLst>
          </p:cNvPr>
          <p:cNvSpPr>
            <a:spLocks xmlns:a="http://schemas.openxmlformats.org/drawingml/2006/main" noGrp="1"/>
          </p:cNvSpPr>
          <p:nvPr/>
        </p:nvSpPr>
        <p:spPr>
          <a:xfrm xmlns:a="http://schemas.openxmlformats.org/drawingml/2006/main">
            <a:off x="5572125" y="38385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Objednávka, jednorazová výzva a hash obrázka.</a:t>
            </a:r>
          </a:p>
        </p:txBody>
      </p:sp>
      <p:sp>
        <p:nvSpPr>
          <p:cNvPr id="14" name="text-46">
            <a:extLst xmlns:a="http://schemas.openxmlformats.org/drawingml/2006/main">
              <a:ext uri="{FF2B5EF4-FFF2-40B4-BE49-F238E27FC236}">
                <a16:creationId xmlns:a16="http://schemas.microsoft.com/office/drawing/2014/main" id="{C93A60D2-2B24-4ED7-836A-E980774823F0}"/>
              </a:ext>
            </a:extLst>
          </p:cNvPr>
          <p:cNvSpPr>
            <a:spLocks xmlns:a="http://schemas.openxmlformats.org/drawingml/2006/main" noGrp="1"/>
          </p:cNvSpPr>
          <p:nvPr/>
        </p:nvSpPr>
        <p:spPr>
          <a:xfrm xmlns:a="http://schemas.openxmlformats.org/drawingml/2006/main">
            <a:off x="609600" y="47529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04</a:t>
            </a:r>
          </a:p>
        </p:txBody>
      </p:sp>
      <p:sp>
        <p:nvSpPr>
          <p:cNvPr id="15" name="text-47">
            <a:extLst xmlns:a="http://schemas.openxmlformats.org/drawingml/2006/main">
              <a:ext uri="{FF2B5EF4-FFF2-40B4-BE49-F238E27FC236}">
                <a16:creationId xmlns:a16="http://schemas.microsoft.com/office/drawing/2014/main" id="{24B36C24-12A6-4EF5-940D-1B295D704AEC}"/>
              </a:ext>
            </a:extLst>
          </p:cNvPr>
          <p:cNvSpPr>
            <a:spLocks xmlns:a="http://schemas.openxmlformats.org/drawingml/2006/main" noGrp="1"/>
          </p:cNvSpPr>
          <p:nvPr/>
        </p:nvSpPr>
        <p:spPr>
          <a:xfrm xmlns:a="http://schemas.openxmlformats.org/drawingml/2006/main">
            <a:off x="1571625" y="47529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Kontrola pred LLM</a:t>
            </a:r>
          </a:p>
        </p:txBody>
      </p:sp>
      <p:sp>
        <p:nvSpPr>
          <p:cNvPr id="16" name="text-48">
            <a:extLst xmlns:a="http://schemas.openxmlformats.org/drawingml/2006/main">
              <a:ext uri="{FF2B5EF4-FFF2-40B4-BE49-F238E27FC236}">
                <a16:creationId xmlns:a16="http://schemas.microsoft.com/office/drawing/2014/main" id="{470C92CD-3CD5-45A4-9B55-A7239AA0F9FF}"/>
              </a:ext>
            </a:extLst>
          </p:cNvPr>
          <p:cNvSpPr>
            <a:spLocks xmlns:a="http://schemas.openxmlformats.org/drawingml/2006/main" noGrp="1"/>
          </p:cNvSpPr>
          <p:nvPr/>
        </p:nvSpPr>
        <p:spPr>
          <a:xfrm xmlns:a="http://schemas.openxmlformats.org/drawingml/2006/main">
            <a:off x="5572125" y="47529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Príjemca overí podpis, pôvod a čerstvosť.</a:t>
            </a:r>
          </a:p>
        </p:txBody>
      </p:sp>
      <p:sp>
        <p:nvSpPr>
          <p:cNvPr id="17" name="text-49">
            <a:extLst xmlns:a="http://schemas.openxmlformats.org/drawingml/2006/main">
              <a:ext uri="{FF2B5EF4-FFF2-40B4-BE49-F238E27FC236}">
                <a16:creationId xmlns:a16="http://schemas.microsoft.com/office/drawing/2014/main" id="{262D8315-70C4-42DC-8DF0-66613277D50B}"/>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Žiadne ručné nahrávanie screenshotov.</a:t>
            </a:r>
          </a:p>
        </p:txBody>
      </p:sp>
    </p:spTree>
    <p:extLst>
      <p:ext uri="{BB962C8B-B14F-4D97-AF65-F5344CB8AC3E}">
        <p14:creationId xmlns:p14="http://schemas.microsoft.com/office/powerpoint/2010/main" val="1206860925"/>
      </p:ext>
    </p:extLst>
  </p:cSld>
</p:sld>
</file>

<file path=ppt/slides/slide6.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8" name="text-50">
            <a:extLst xmlns:a="http://schemas.openxmlformats.org/drawingml/2006/main">
              <a:ext uri="{FF2B5EF4-FFF2-40B4-BE49-F238E27FC236}">
                <a16:creationId xmlns:a16="http://schemas.microsoft.com/office/drawing/2014/main" id="{70ECAD6C-C8D2-4AD4-86D2-7EC448F184D8}"/>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BEZPEČNOSŤ</a:t>
            </a:r>
          </a:p>
        </p:txBody>
      </p:sp>
      <p:sp>
        <p:nvSpPr>
          <p:cNvPr id="2" name="text-51">
            <a:extLst xmlns:a="http://schemas.openxmlformats.org/drawingml/2006/main">
              <a:ext uri="{FF2B5EF4-FFF2-40B4-BE49-F238E27FC236}">
                <a16:creationId xmlns:a16="http://schemas.microsoft.com/office/drawing/2014/main" id="{ECC4FD56-692D-4B66-B303-D4E85DF945B8}"/>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Hranica dôkazu z telefónu</a:t>
            </a:r>
          </a:p>
        </p:txBody>
      </p:sp>
      <p:sp>
        <p:nvSpPr>
          <p:cNvPr id="3" name="text-52">
            <a:extLst xmlns:a="http://schemas.openxmlformats.org/drawingml/2006/main">
              <a:ext uri="{FF2B5EF4-FFF2-40B4-BE49-F238E27FC236}">
                <a16:creationId xmlns:a16="http://schemas.microsoft.com/office/drawing/2014/main" id="{E4E3B5B8-96B4-4CCC-BCAF-F5EC63492BC2}"/>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53">
            <a:extLst xmlns:a="http://schemas.openxmlformats.org/drawingml/2006/main">
              <a:ext uri="{FF2B5EF4-FFF2-40B4-BE49-F238E27FC236}">
                <a16:creationId xmlns:a16="http://schemas.microsoft.com/office/drawing/2014/main" id="{6B184659-6ECF-4C15-928D-D6AF573E057F}"/>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06</a:t>
            </a:r>
          </a:p>
        </p:txBody>
      </p:sp>
      <p:sp>
        <p:nvSpPr>
          <p:cNvPr id="5" name="text-54">
            <a:extLst xmlns:a="http://schemas.openxmlformats.org/drawingml/2006/main">
              <a:ext uri="{FF2B5EF4-FFF2-40B4-BE49-F238E27FC236}">
                <a16:creationId xmlns:a16="http://schemas.microsoft.com/office/drawing/2014/main" id="{A465C9DD-C750-4028-A8D1-D46BD19DC251}"/>
              </a:ext>
            </a:extLst>
          </p:cNvPr>
          <p:cNvSpPr>
            <a:spLocks xmlns:a="http://schemas.openxmlformats.org/drawingml/2006/main" noGrp="1"/>
          </p:cNvSpPr>
          <p:nvPr/>
        </p:nvSpPr>
        <p:spPr>
          <a:xfrm xmlns:a="http://schemas.openxmlformats.org/drawingml/2006/main">
            <a:off x="609600" y="2085975"/>
            <a:ext cx="10477500" cy="1352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825" b="1">
                <a:solidFill>
                  <a:srgbClr val="F2F1E8"/>
                </a:solidFill>
                <a:latin typeface="Helvetica Neue"/>
                <a:ea typeface="Helvetica Neue"/>
                <a:cs typeface="Helvetica Neue"/>
              </a:defRPr>
            </a:pPr>
            <a:r>
              <a:rPr sz="3825" b="1">
                <a:solidFill>
                  <a:srgbClr val="F2F1E8"/>
                </a:solidFill>
                <a:latin typeface="Helvetica Neue"/>
                <a:ea typeface="Helvetica Neue"/>
                <a:cs typeface="Helvetica Neue"/>
              </a:rPr>
              <a:t>Podpis viaže záznam</a:t>
            </a:r>
          </a:p>
          <a:p xmlns:a="http://schemas.openxmlformats.org/drawingml/2006/main">
            <a:pPr>
              <a:defRPr sz="3825" b="1">
                <a:solidFill>
                  <a:srgbClr val="F2F1E8"/>
                </a:solidFill>
                <a:latin typeface="Helvetica Neue"/>
                <a:ea typeface="Helvetica Neue"/>
                <a:cs typeface="Helvetica Neue"/>
              </a:defRPr>
            </a:pPr>
            <a:r>
              <a:rPr sz="3825" b="1">
                <a:solidFill>
                  <a:srgbClr val="F2F1E8"/>
                </a:solidFill>
                <a:latin typeface="Helvetica Neue"/>
                <a:ea typeface="Helvetica Neue"/>
                <a:cs typeface="Helvetica Neue"/>
              </a:rPr>
              <a:t>na kľúč nášho bota.</a:t>
            </a:r>
          </a:p>
        </p:txBody>
      </p:sp>
      <p:sp>
        <p:nvSpPr>
          <p:cNvPr id="6" name="text-55">
            <a:extLst xmlns:a="http://schemas.openxmlformats.org/drawingml/2006/main">
              <a:ext uri="{FF2B5EF4-FFF2-40B4-BE49-F238E27FC236}">
                <a16:creationId xmlns:a16="http://schemas.microsoft.com/office/drawing/2014/main" id="{FACC9D03-0642-4461-B510-CE8D0A5EE8D1}"/>
              </a:ext>
            </a:extLst>
          </p:cNvPr>
          <p:cNvSpPr>
            <a:spLocks xmlns:a="http://schemas.openxmlformats.org/drawingml/2006/main" noGrp="1"/>
          </p:cNvSpPr>
          <p:nvPr/>
        </p:nvSpPr>
        <p:spPr>
          <a:xfrm xmlns:a="http://schemas.openxmlformats.org/drawingml/2006/main">
            <a:off x="609600" y="3743325"/>
            <a:ext cx="10763250" cy="981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400" b="0">
                <a:solidFill>
                  <a:srgbClr val="DDE7DF"/>
                </a:solidFill>
                <a:latin typeface="Helvetica Neue"/>
                <a:ea typeface="Helvetica Neue"/>
                <a:cs typeface="Helvetica Neue"/>
              </a:defRPr>
            </a:pPr>
            <a:r>
              <a:rPr sz="2400" b="0">
                <a:solidFill>
                  <a:srgbClr val="DDE7DF"/>
                </a:solidFill>
                <a:latin typeface="Helvetica Neue"/>
                <a:ea typeface="Helvetica Neue"/>
                <a:cs typeface="Helvetica Neue"/>
              </a:rPr>
              <a:t>Autenticita bankových pixelov závisí aj od integrity</a:t>
            </a:r>
          </a:p>
          <a:p xmlns:a="http://schemas.openxmlformats.org/drawingml/2006/main">
            <a:pPr>
              <a:defRPr sz="2400" b="0">
                <a:solidFill>
                  <a:srgbClr val="DDE7DF"/>
                </a:solidFill>
                <a:latin typeface="Helvetica Neue"/>
                <a:ea typeface="Helvetica Neue"/>
                <a:cs typeface="Helvetica Neue"/>
              </a:defRPr>
            </a:pPr>
            <a:r>
              <a:rPr sz="2400" b="0">
                <a:solidFill>
                  <a:srgbClr val="DDE7DF"/>
                </a:solidFill>
                <a:latin typeface="Helvetica Neue"/>
                <a:ea typeface="Helvetica Neue"/>
                <a:cs typeface="Helvetica Neue"/>
              </a:rPr>
              <a:t>telefónu a zachytávacieho modulu.</a:t>
            </a:r>
          </a:p>
        </p:txBody>
      </p:sp>
      <p:sp>
        <p:nvSpPr>
          <p:cNvPr id="7" name="text-56">
            <a:extLst xmlns:a="http://schemas.openxmlformats.org/drawingml/2006/main">
              <a:ext uri="{FF2B5EF4-FFF2-40B4-BE49-F238E27FC236}">
                <a16:creationId xmlns:a16="http://schemas.microsoft.com/office/drawing/2014/main" id="{E98348CB-718F-437A-816F-7108B5776A03}"/>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Otvorená úloha: preveriť kompromitovaný telefón aj význam stavu „success“.</a:t>
            </a:r>
          </a:p>
        </p:txBody>
      </p:sp>
    </p:spTree>
    <p:extLst>
      <p:ext uri="{BB962C8B-B14F-4D97-AF65-F5344CB8AC3E}">
        <p14:creationId xmlns:p14="http://schemas.microsoft.com/office/powerpoint/2010/main" val="17716757"/>
      </p:ext>
    </p:extLst>
  </p:cSld>
</p:sld>
</file>

<file path=ppt/slides/slide7.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9" name="text-57">
            <a:extLst xmlns:a="http://schemas.openxmlformats.org/drawingml/2006/main">
              <a:ext uri="{FF2B5EF4-FFF2-40B4-BE49-F238E27FC236}">
                <a16:creationId xmlns:a16="http://schemas.microsoft.com/office/drawing/2014/main" id="{43434593-70EA-4B92-A207-9A6D6F7C4510}"/>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SPORY</a:t>
            </a:r>
          </a:p>
        </p:txBody>
      </p:sp>
      <p:sp>
        <p:nvSpPr>
          <p:cNvPr id="2" name="text-58">
            <a:extLst xmlns:a="http://schemas.openxmlformats.org/drawingml/2006/main">
              <a:ext uri="{FF2B5EF4-FFF2-40B4-BE49-F238E27FC236}">
                <a16:creationId xmlns:a16="http://schemas.microsoft.com/office/drawing/2014/main" id="{A035400F-2C0E-4031-A382-9C34C9B12DBF}"/>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Automatická LLM arbitráž</a:t>
            </a:r>
          </a:p>
        </p:txBody>
      </p:sp>
      <p:sp>
        <p:nvSpPr>
          <p:cNvPr id="3" name="text-59">
            <a:extLst xmlns:a="http://schemas.openxmlformats.org/drawingml/2006/main">
              <a:ext uri="{FF2B5EF4-FFF2-40B4-BE49-F238E27FC236}">
                <a16:creationId xmlns:a16="http://schemas.microsoft.com/office/drawing/2014/main" id="{8D994BA6-FC08-4D4E-A704-B5A7F68D2112}"/>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60">
            <a:extLst xmlns:a="http://schemas.openxmlformats.org/drawingml/2006/main">
              <a:ext uri="{FF2B5EF4-FFF2-40B4-BE49-F238E27FC236}">
                <a16:creationId xmlns:a16="http://schemas.microsoft.com/office/drawing/2014/main" id="{BF78978E-7CEF-401F-9A75-82970C99066D}"/>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07</a:t>
            </a:r>
          </a:p>
        </p:txBody>
      </p:sp>
      <p:sp>
        <p:nvSpPr>
          <p:cNvPr id="5" name="text-61">
            <a:extLst xmlns:a="http://schemas.openxmlformats.org/drawingml/2006/main">
              <a:ext uri="{FF2B5EF4-FFF2-40B4-BE49-F238E27FC236}">
                <a16:creationId xmlns:a16="http://schemas.microsoft.com/office/drawing/2014/main" id="{B95F1277-4B1C-4C73-A58F-01CEC88DB34D}"/>
              </a:ext>
            </a:extLst>
          </p:cNvPr>
          <p:cNvSpPr>
            <a:spLocks xmlns:a="http://schemas.openxmlformats.org/drawingml/2006/main" noGrp="1"/>
          </p:cNvSpPr>
          <p:nvPr/>
        </p:nvSpPr>
        <p:spPr>
          <a:xfrm xmlns:a="http://schemas.openxmlformats.org/drawingml/2006/main">
            <a:off x="609600" y="2009775"/>
            <a:ext cx="10972800" cy="704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75" b="1">
                <a:solidFill>
                  <a:srgbClr val="F3BD67"/>
                </a:solidFill>
                <a:latin typeface="Helvetica Neue"/>
                <a:ea typeface="Helvetica Neue"/>
                <a:cs typeface="Helvetica Neue"/>
              </a:defRPr>
            </a:pPr>
            <a:r>
              <a:rPr sz="3675" b="1">
                <a:solidFill>
                  <a:srgbClr val="F3BD67"/>
                </a:solidFill>
                <a:latin typeface="Helvetica Neue"/>
                <a:ea typeface="Helvetica Neue"/>
                <a:cs typeface="Helvetica Neue"/>
              </a:rPr>
              <a:t>7 uzlov / 5 zhodných hlasov</a:t>
            </a:r>
          </a:p>
        </p:txBody>
      </p:sp>
      <p:sp>
        <p:nvSpPr>
          <p:cNvPr id="6" name="text-62">
            <a:extLst xmlns:a="http://schemas.openxmlformats.org/drawingml/2006/main">
              <a:ext uri="{FF2B5EF4-FFF2-40B4-BE49-F238E27FC236}">
                <a16:creationId xmlns:a16="http://schemas.microsoft.com/office/drawing/2014/main" id="{DB13D7D8-A6D1-4D62-86BD-F23AC84A60AE}"/>
              </a:ext>
            </a:extLst>
          </p:cNvPr>
          <p:cNvSpPr>
            <a:spLocks xmlns:a="http://schemas.openxmlformats.org/drawingml/2006/main" noGrp="1"/>
          </p:cNvSpPr>
          <p:nvPr/>
        </p:nvSpPr>
        <p:spPr>
          <a:xfrm xmlns:a="http://schemas.openxmlformats.org/drawingml/2006/main">
            <a:off x="609600" y="2828925"/>
            <a:ext cx="10972800"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950" b="0">
                <a:solidFill>
                  <a:srgbClr val="B1BCB5"/>
                </a:solidFill>
                <a:latin typeface="Helvetica Neue"/>
                <a:ea typeface="Helvetica Neue"/>
                <a:cs typeface="Helvetica Neue"/>
              </a:defRPr>
            </a:pPr>
            <a:r>
              <a:rPr sz="1950" b="0">
                <a:solidFill>
                  <a:srgbClr val="B1BCB5"/>
                </a:solidFill>
                <a:latin typeface="Helvetica Neue"/>
                <a:ea typeface="Helvetica Neue"/>
                <a:cs typeface="Helvetica Neue"/>
              </a:rPr>
              <a:t>Ilustračné kvórum. Jeho bezpečnosť zatiaľ nepoznáme.</a:t>
            </a:r>
          </a:p>
        </p:txBody>
      </p:sp>
      <p:sp>
        <p:nvSpPr>
          <p:cNvPr id="7" name="text-63">
            <a:extLst xmlns:a="http://schemas.openxmlformats.org/drawingml/2006/main">
              <a:ext uri="{FF2B5EF4-FFF2-40B4-BE49-F238E27FC236}">
                <a16:creationId xmlns:a16="http://schemas.microsoft.com/office/drawing/2014/main" id="{B7EA94F0-7A8A-4370-BD8E-C54EB7CE0682}"/>
              </a:ext>
            </a:extLst>
          </p:cNvPr>
          <p:cNvSpPr>
            <a:spLocks xmlns:a="http://schemas.openxmlformats.org/drawingml/2006/main" noGrp="1"/>
          </p:cNvSpPr>
          <p:nvPr/>
        </p:nvSpPr>
        <p:spPr>
          <a:xfrm xmlns:a="http://schemas.openxmlformats.org/drawingml/2006/main">
            <a:off x="609600" y="3762375"/>
            <a:ext cx="10972800" cy="1438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F2F1E8"/>
                </a:solidFill>
                <a:latin typeface="Helvetica Neue"/>
                <a:ea typeface="Helvetica Neue"/>
                <a:cs typeface="Helvetica Neue"/>
              </a:defRPr>
            </a:pPr>
            <a:r>
              <a:rPr sz="2250" b="0">
                <a:solidFill>
                  <a:srgbClr val="F2F1E8"/>
                </a:solidFill>
                <a:latin typeface="Helvetica Neue"/>
                <a:ea typeface="Helvetica Neue"/>
                <a:cs typeface="Helvetica Neue"/>
              </a:rPr>
              <a:t>LLM posúdi prípustné podklady a použije pevné pravidlá.</a:t>
            </a:r>
          </a:p>
          <a:p xmlns:a="http://schemas.openxmlformats.org/drawingml/2006/main">
            <a:pPr>
              <a:defRPr sz="2250" b="0">
                <a:solidFill>
                  <a:srgbClr val="F2F1E8"/>
                </a:solidFill>
                <a:latin typeface="Helvetica Neue"/>
                <a:ea typeface="Helvetica Neue"/>
                <a:cs typeface="Helvetica Neue"/>
              </a:defRPr>
            </a:pPr>
            <a:r>
              <a:rPr sz="2250" b="0">
                <a:solidFill>
                  <a:srgbClr val="F2F1E8"/>
                </a:solidFill>
                <a:latin typeface="Helvetica Neue"/>
                <a:ea typeface="Helvetica Neue"/>
                <a:cs typeface="Helvetica Neue"/>
              </a:rPr>
              <a:t>Kontrakt overí podpisy a vykoná jeden výsledok.</a:t>
            </a:r>
          </a:p>
          <a:p xmlns:a="http://schemas.openxmlformats.org/drawingml/2006/main">
            <a:pPr>
              <a:defRPr sz="2250" b="0">
                <a:solidFill>
                  <a:srgbClr val="F2F1E8"/>
                </a:solidFill>
                <a:latin typeface="Helvetica Neue"/>
                <a:ea typeface="Helvetica Neue"/>
                <a:cs typeface="Helvetica Neue"/>
              </a:defRPr>
            </a:pPr>
            <a:r>
              <a:rPr sz="2250" b="0">
                <a:solidFill>
                  <a:srgbClr val="F2F1E8"/>
                </a:solidFill>
                <a:latin typeface="Helvetica Neue"/>
                <a:ea typeface="Helvetica Neue"/>
                <a:cs typeface="Helvetica Neue"/>
              </a:rPr>
              <a:t>Nejasné podklady môžu skončiť stavom INCONCLUSIVE.</a:t>
            </a:r>
          </a:p>
        </p:txBody>
      </p:sp>
      <p:sp>
        <p:nvSpPr>
          <p:cNvPr id="8" name="text-64">
            <a:extLst xmlns:a="http://schemas.openxmlformats.org/drawingml/2006/main">
              <a:ext uri="{FF2B5EF4-FFF2-40B4-BE49-F238E27FC236}">
                <a16:creationId xmlns:a16="http://schemas.microsoft.com/office/drawing/2014/main" id="{3E9FF15F-A205-4B21-BDD1-E38C82AF7E25}"/>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Cieľ: automatické uzly bez ľudskej podpory a bez povinného cloudového LLM.</a:t>
            </a:r>
          </a:p>
        </p:txBody>
      </p:sp>
    </p:spTree>
    <p:extLst>
      <p:ext uri="{BB962C8B-B14F-4D97-AF65-F5344CB8AC3E}">
        <p14:creationId xmlns:p14="http://schemas.microsoft.com/office/powerpoint/2010/main" val="126721922"/>
      </p:ext>
    </p:extLst>
  </p:cSld>
</p:sld>
</file>

<file path=ppt/slides/slide8.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7" name="text-65">
            <a:extLst xmlns:a="http://schemas.openxmlformats.org/drawingml/2006/main">
              <a:ext uri="{FF2B5EF4-FFF2-40B4-BE49-F238E27FC236}">
                <a16:creationId xmlns:a16="http://schemas.microsoft.com/office/drawing/2014/main" id="{0A0DFB46-8528-412F-BF62-7536C1F4BEF7}"/>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OBNOVA PO CHYBE</a:t>
            </a:r>
          </a:p>
        </p:txBody>
      </p:sp>
      <p:sp>
        <p:nvSpPr>
          <p:cNvPr id="2" name="text-66">
            <a:extLst xmlns:a="http://schemas.openxmlformats.org/drawingml/2006/main">
              <a:ext uri="{FF2B5EF4-FFF2-40B4-BE49-F238E27FC236}">
                <a16:creationId xmlns:a16="http://schemas.microsoft.com/office/drawing/2014/main" id="{AD840411-E1ED-41E7-83E0-DDD809D2E135}"/>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Keď výsledok platby nepoznáme</a:t>
            </a:r>
          </a:p>
        </p:txBody>
      </p:sp>
      <p:sp>
        <p:nvSpPr>
          <p:cNvPr id="3" name="text-67">
            <a:extLst xmlns:a="http://schemas.openxmlformats.org/drawingml/2006/main">
              <a:ext uri="{FF2B5EF4-FFF2-40B4-BE49-F238E27FC236}">
                <a16:creationId xmlns:a16="http://schemas.microsoft.com/office/drawing/2014/main" id="{C8641896-5D1C-494C-B5ED-36FD4A448DF5}"/>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68">
            <a:extLst xmlns:a="http://schemas.openxmlformats.org/drawingml/2006/main">
              <a:ext uri="{FF2B5EF4-FFF2-40B4-BE49-F238E27FC236}">
                <a16:creationId xmlns:a16="http://schemas.microsoft.com/office/drawing/2014/main" id="{977C84B2-E596-4FAA-951C-A68619D5B7BB}"/>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08</a:t>
            </a:r>
          </a:p>
        </p:txBody>
      </p:sp>
      <p:graphicFrame>
        <p:nvGraphicFramePr>
          <p:cNvPr id="11" name=""/>
          <p:cNvGraphicFramePr/>
          <p:nvPr/>
        </p:nvGraphicFramePr>
        <p:xfrm>
          <a:off xmlns:a="http://schemas.openxmlformats.org/drawingml/2006/main" x="609600" y="2009775"/>
          <a:ext xmlns:a="http://schemas.openxmlformats.org/drawingml/2006/main" cx="10972800" cy="3190875"/>
        </p:xfrm>
        <a:graphic xmlns:a="http://schemas.openxmlformats.org/drawingml/2006/main">
          <a:graphicData uri="http://schemas.openxmlformats.org/drawingml/2006/table">
            <a:tbl>
              <a:tblPr firstRow="0" bandRow="0"/>
              <a:tblGrid>
                <a:gridCol w="4238625"/>
                <a:gridCol w="6734175"/>
              </a:tblGrid>
              <a:tr h="552450">
                <a:tc>
                  <a:txBody>
                    <a:bodyPr>
                      <a:noAutofit/>
                    </a:bodyPr>
                    <a:lstStyle/>
                    <a:p>
                      <a:r>
                        <a:rPr sz="1725" b="1">
                          <a:solidFill>
                            <a:srgbClr val="F3BD67"/>
                          </a:solidFill>
                          <a:latin typeface="Helvetica Neue"/>
                          <a:ea typeface="Helvetica Neue"/>
                          <a:cs typeface="Helvetica Neue"/>
                        </a:rPr>
                        <a:t>Situácia</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Správanie návrhu</a:t>
                      </a:r>
                    </a:p>
                  </a:txBody>
                  <a:tcPr marL="152400" marR="152400" marT="123825" marB="95250" anchor="ctr">
                    <a:solidFill>
                      <a:srgbClr val="1C2922"/>
                    </a:solidFill>
                  </a:tcPr>
                </a:tc>
              </a:tr>
              <a:tr h="879475">
                <a:tc>
                  <a:txBody>
                    <a:bodyPr>
                      <a:noAutofit/>
                    </a:bodyPr>
                    <a:lstStyle/>
                    <a:p>
                      <a:r>
                        <a:rPr sz="1950" b="0">
                          <a:solidFill>
                            <a:srgbClr val="F2F1E8"/>
                          </a:solidFill>
                          <a:latin typeface="Helvetica Neue"/>
                          <a:ea typeface="Helvetica Neue"/>
                          <a:cs typeface="Helvetica Neue"/>
                        </a:rPr>
                        <a:t>Telefón spadne pri odoslaní</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Preveriť históriu bez opakovania platby</a:t>
                      </a:r>
                    </a:p>
                  </a:txBody>
                  <a:tcPr marL="152400" marR="152400" marT="123825" marB="95250" anchor="ctr">
                    <a:solidFill>
                      <a:srgbClr val="101614"/>
                    </a:solidFill>
                  </a:tcPr>
                </a:tc>
              </a:tr>
              <a:tr h="879475">
                <a:tc>
                  <a:txBody>
                    <a:bodyPr>
                      <a:noAutofit/>
                    </a:bodyPr>
                    <a:lstStyle/>
                    <a:p>
                      <a:r>
                        <a:rPr sz="1950" b="0">
                          <a:solidFill>
                            <a:srgbClr val="F2F1E8"/>
                          </a:solidFill>
                          <a:latin typeface="Helvetica Neue"/>
                          <a:ea typeface="Helvetica Neue"/>
                          <a:cs typeface="Helvetica Neue"/>
                        </a:rPr>
                        <a:t>Zákazník sa neozve</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Otvoriť automatický spor po lehote</a:t>
                      </a:r>
                    </a:p>
                  </a:txBody>
                  <a:tcPr marL="152400" marR="152400" marT="123825" marB="95250" anchor="ctr">
                    <a:solidFill>
                      <a:srgbClr val="101614"/>
                    </a:solidFill>
                  </a:tcPr>
                </a:tc>
              </a:tr>
              <a:tr h="879475">
                <a:tc>
                  <a:txBody>
                    <a:bodyPr>
                      <a:noAutofit/>
                    </a:bodyPr>
                    <a:lstStyle/>
                    <a:p>
                      <a:r>
                        <a:rPr sz="1950" b="0">
                          <a:solidFill>
                            <a:srgbClr val="F2F1E8"/>
                          </a:solidFill>
                          <a:latin typeface="Helvetica Neue"/>
                          <a:ea typeface="Helvetica Neue"/>
                          <a:cs typeface="Helvetica Neue"/>
                        </a:rPr>
                        <a:t>Dôkazy nestačia</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INCONCLUSIVE a uzamknutá úschova</a:t>
                      </a:r>
                    </a:p>
                  </a:txBody>
                  <a:tcPr marL="152400" marR="152400" marT="123825" marB="95250" anchor="ctr">
                    <a:solidFill>
                      <a:srgbClr val="101614"/>
                    </a:solidFill>
                  </a:tcPr>
                </a:tc>
              </a:tr>
            </a:tbl>
          </a:graphicData>
        </a:graphic>
      </p:graphicFrame>
      <p:sp>
        <p:nvSpPr>
          <p:cNvPr id="6" name="text-69">
            <a:extLst xmlns:a="http://schemas.openxmlformats.org/drawingml/2006/main">
              <a:ext uri="{FF2B5EF4-FFF2-40B4-BE49-F238E27FC236}">
                <a16:creationId xmlns:a16="http://schemas.microsoft.com/office/drawing/2014/main" id="{726B50A0-4317-4505-9F99-3913F389F777}"/>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Nevyriešené: kto znáša stratu pri trvalo nerozhodnuteľnom spore?</a:t>
            </a:r>
          </a:p>
        </p:txBody>
      </p:sp>
    </p:spTree>
    <p:extLst>
      <p:ext uri="{BB962C8B-B14F-4D97-AF65-F5344CB8AC3E}">
        <p14:creationId xmlns:p14="http://schemas.microsoft.com/office/powerpoint/2010/main" val="477616437"/>
      </p:ext>
    </p:extLst>
  </p:cSld>
</p:sld>
</file>

<file path=ppt/slides/slide9.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18" name="text-70">
            <a:extLst xmlns:a="http://schemas.openxmlformats.org/drawingml/2006/main">
              <a:ext uri="{FF2B5EF4-FFF2-40B4-BE49-F238E27FC236}">
                <a16:creationId xmlns:a16="http://schemas.microsoft.com/office/drawing/2014/main" id="{8787784F-9B34-4504-BCAB-4E145FC36CBE}"/>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AUTOMATICKÉ AKTUALIZÁCIE</a:t>
            </a:r>
          </a:p>
        </p:txBody>
      </p:sp>
      <p:sp>
        <p:nvSpPr>
          <p:cNvPr id="2" name="text-71">
            <a:extLst xmlns:a="http://schemas.openxmlformats.org/drawingml/2006/main">
              <a:ext uri="{FF2B5EF4-FFF2-40B4-BE49-F238E27FC236}">
                <a16:creationId xmlns:a16="http://schemas.microsoft.com/office/drawing/2014/main" id="{CDE7D5DD-4CC1-4062-A21B-E8F5215875A4}"/>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Oprava po zmene bankovej aplikácie</a:t>
            </a:r>
          </a:p>
        </p:txBody>
      </p:sp>
      <p:sp>
        <p:nvSpPr>
          <p:cNvPr id="3" name="text-72">
            <a:extLst xmlns:a="http://schemas.openxmlformats.org/drawingml/2006/main">
              <a:ext uri="{FF2B5EF4-FFF2-40B4-BE49-F238E27FC236}">
                <a16:creationId xmlns:a16="http://schemas.microsoft.com/office/drawing/2014/main" id="{9B3A6554-85A3-4DAA-95B9-C7BBF94973F7}"/>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73">
            <a:extLst xmlns:a="http://schemas.openxmlformats.org/drawingml/2006/main">
              <a:ext uri="{FF2B5EF4-FFF2-40B4-BE49-F238E27FC236}">
                <a16:creationId xmlns:a16="http://schemas.microsoft.com/office/drawing/2014/main" id="{E75930AE-F58F-4BC2-839F-7AAFCA0856E3}"/>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09</a:t>
            </a:r>
          </a:p>
        </p:txBody>
      </p:sp>
      <p:sp>
        <p:nvSpPr>
          <p:cNvPr id="5" name="text-74">
            <a:extLst xmlns:a="http://schemas.openxmlformats.org/drawingml/2006/main">
              <a:ext uri="{FF2B5EF4-FFF2-40B4-BE49-F238E27FC236}">
                <a16:creationId xmlns:a16="http://schemas.microsoft.com/office/drawing/2014/main" id="{053EC27B-E843-4611-AB17-16227F75707C}"/>
              </a:ext>
            </a:extLst>
          </p:cNvPr>
          <p:cNvSpPr>
            <a:spLocks xmlns:a="http://schemas.openxmlformats.org/drawingml/2006/main" noGrp="1"/>
          </p:cNvSpPr>
          <p:nvPr/>
        </p:nvSpPr>
        <p:spPr>
          <a:xfrm xmlns:a="http://schemas.openxmlformats.org/drawingml/2006/main">
            <a:off x="609600" y="20097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01</a:t>
            </a:r>
          </a:p>
        </p:txBody>
      </p:sp>
      <p:sp>
        <p:nvSpPr>
          <p:cNvPr id="6" name="text-75">
            <a:extLst xmlns:a="http://schemas.openxmlformats.org/drawingml/2006/main">
              <a:ext uri="{FF2B5EF4-FFF2-40B4-BE49-F238E27FC236}">
                <a16:creationId xmlns:a16="http://schemas.microsoft.com/office/drawing/2014/main" id="{285428EE-6770-479C-90FC-DF06BD464BDC}"/>
              </a:ext>
            </a:extLst>
          </p:cNvPr>
          <p:cNvSpPr>
            <a:spLocks xmlns:a="http://schemas.openxmlformats.org/drawingml/2006/main" noGrp="1"/>
          </p:cNvSpPr>
          <p:nvPr/>
        </p:nvSpPr>
        <p:spPr>
          <a:xfrm xmlns:a="http://schemas.openxmlformats.org/drawingml/2006/main">
            <a:off x="1571625" y="20097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Pozastavenie adaptéra</a:t>
            </a:r>
          </a:p>
        </p:txBody>
      </p:sp>
      <p:sp>
        <p:nvSpPr>
          <p:cNvPr id="7" name="text-76">
            <a:extLst xmlns:a="http://schemas.openxmlformats.org/drawingml/2006/main">
              <a:ext uri="{FF2B5EF4-FFF2-40B4-BE49-F238E27FC236}">
                <a16:creationId xmlns:a16="http://schemas.microsoft.com/office/drawing/2014/main" id="{AD4B9B1B-20BB-4F5C-903F-60547D2D1640}"/>
              </a:ext>
            </a:extLst>
          </p:cNvPr>
          <p:cNvSpPr>
            <a:spLocks xmlns:a="http://schemas.openxmlformats.org/drawingml/2006/main" noGrp="1"/>
          </p:cNvSpPr>
          <p:nvPr/>
        </p:nvSpPr>
        <p:spPr>
          <a:xfrm xmlns:a="http://schemas.openxmlformats.org/drawingml/2006/main">
            <a:off x="5572125" y="20097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Neznáma obrazovka zastaví nové pokusy.</a:t>
            </a:r>
          </a:p>
        </p:txBody>
      </p:sp>
      <p:sp>
        <p:nvSpPr>
          <p:cNvPr id="8" name="text-77">
            <a:extLst xmlns:a="http://schemas.openxmlformats.org/drawingml/2006/main">
              <a:ext uri="{FF2B5EF4-FFF2-40B4-BE49-F238E27FC236}">
                <a16:creationId xmlns:a16="http://schemas.microsoft.com/office/drawing/2014/main" id="{5C746900-AA86-48A4-A601-3080839046E4}"/>
              </a:ext>
            </a:extLst>
          </p:cNvPr>
          <p:cNvSpPr>
            <a:spLocks xmlns:a="http://schemas.openxmlformats.org/drawingml/2006/main" noGrp="1"/>
          </p:cNvSpPr>
          <p:nvPr/>
        </p:nvSpPr>
        <p:spPr>
          <a:xfrm xmlns:a="http://schemas.openxmlformats.org/drawingml/2006/main">
            <a:off x="609600" y="29241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02</a:t>
            </a:r>
          </a:p>
        </p:txBody>
      </p:sp>
      <p:sp>
        <p:nvSpPr>
          <p:cNvPr id="9" name="text-78">
            <a:extLst xmlns:a="http://schemas.openxmlformats.org/drawingml/2006/main">
              <a:ext uri="{FF2B5EF4-FFF2-40B4-BE49-F238E27FC236}">
                <a16:creationId xmlns:a16="http://schemas.microsoft.com/office/drawing/2014/main" id="{71385894-B016-4DE5-A656-FFAE435D4533}"/>
              </a:ext>
            </a:extLst>
          </p:cNvPr>
          <p:cNvSpPr>
            <a:spLocks xmlns:a="http://schemas.openxmlformats.org/drawingml/2006/main" noGrp="1"/>
          </p:cNvSpPr>
          <p:nvPr/>
        </p:nvSpPr>
        <p:spPr>
          <a:xfrm xmlns:a="http://schemas.openxmlformats.org/drawingml/2006/main">
            <a:off x="1571625" y="29241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LLM návrh opravy</a:t>
            </a:r>
          </a:p>
        </p:txBody>
      </p:sp>
      <p:sp>
        <p:nvSpPr>
          <p:cNvPr id="10" name="text-79">
            <a:extLst xmlns:a="http://schemas.openxmlformats.org/drawingml/2006/main">
              <a:ext uri="{FF2B5EF4-FFF2-40B4-BE49-F238E27FC236}">
                <a16:creationId xmlns:a16="http://schemas.microsoft.com/office/drawing/2014/main" id="{A79A8B09-45B8-4BAE-B45D-E51C4331E0CA}"/>
              </a:ext>
            </a:extLst>
          </p:cNvPr>
          <p:cNvSpPr>
            <a:spLocks xmlns:a="http://schemas.openxmlformats.org/drawingml/2006/main" noGrp="1"/>
          </p:cNvSpPr>
          <p:nvPr/>
        </p:nvSpPr>
        <p:spPr>
          <a:xfrm xmlns:a="http://schemas.openxmlformats.org/drawingml/2006/main">
            <a:off x="5572125" y="29241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Model upraví ovládanie podporovaného rozhrania.</a:t>
            </a:r>
          </a:p>
        </p:txBody>
      </p:sp>
      <p:sp>
        <p:nvSpPr>
          <p:cNvPr id="11" name="text-80">
            <a:extLst xmlns:a="http://schemas.openxmlformats.org/drawingml/2006/main">
              <a:ext uri="{FF2B5EF4-FFF2-40B4-BE49-F238E27FC236}">
                <a16:creationId xmlns:a16="http://schemas.microsoft.com/office/drawing/2014/main" id="{DFD7A8F7-EC9A-4E43-8A5E-2A7127DF5582}"/>
              </a:ext>
            </a:extLst>
          </p:cNvPr>
          <p:cNvSpPr>
            <a:spLocks xmlns:a="http://schemas.openxmlformats.org/drawingml/2006/main" noGrp="1"/>
          </p:cNvSpPr>
          <p:nvPr/>
        </p:nvSpPr>
        <p:spPr>
          <a:xfrm xmlns:a="http://schemas.openxmlformats.org/drawingml/2006/main">
            <a:off x="609600" y="38385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03</a:t>
            </a:r>
          </a:p>
        </p:txBody>
      </p:sp>
      <p:sp>
        <p:nvSpPr>
          <p:cNvPr id="12" name="text-81">
            <a:extLst xmlns:a="http://schemas.openxmlformats.org/drawingml/2006/main">
              <a:ext uri="{FF2B5EF4-FFF2-40B4-BE49-F238E27FC236}">
                <a16:creationId xmlns:a16="http://schemas.microsoft.com/office/drawing/2014/main" id="{83E4C535-DE28-4044-9678-2CD341B235FF}"/>
              </a:ext>
            </a:extLst>
          </p:cNvPr>
          <p:cNvSpPr>
            <a:spLocks xmlns:a="http://schemas.openxmlformats.org/drawingml/2006/main" noGrp="1"/>
          </p:cNvSpPr>
          <p:nvPr/>
        </p:nvSpPr>
        <p:spPr>
          <a:xfrm xmlns:a="http://schemas.openxmlformats.org/drawingml/2006/main">
            <a:off x="1571625" y="38385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Automatické overenie</a:t>
            </a:r>
          </a:p>
        </p:txBody>
      </p:sp>
      <p:sp>
        <p:nvSpPr>
          <p:cNvPr id="13" name="text-82">
            <a:extLst xmlns:a="http://schemas.openxmlformats.org/drawingml/2006/main">
              <a:ext uri="{FF2B5EF4-FFF2-40B4-BE49-F238E27FC236}">
                <a16:creationId xmlns:a16="http://schemas.microsoft.com/office/drawing/2014/main" id="{ABA8B853-45B5-4E0E-8D28-5FFF2C1CE03F}"/>
              </a:ext>
            </a:extLst>
          </p:cNvPr>
          <p:cNvSpPr>
            <a:spLocks xmlns:a="http://schemas.openxmlformats.org/drawingml/2006/main" noGrp="1"/>
          </p:cNvSpPr>
          <p:nvPr/>
        </p:nvSpPr>
        <p:spPr>
          <a:xfrm xmlns:a="http://schemas.openxmlformats.org/drawingml/2006/main">
            <a:off x="5572125" y="38385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Nezávislé uzly spustia pevné testy a podpíšu balík.</a:t>
            </a:r>
          </a:p>
        </p:txBody>
      </p:sp>
      <p:sp>
        <p:nvSpPr>
          <p:cNvPr id="14" name="text-83">
            <a:extLst xmlns:a="http://schemas.openxmlformats.org/drawingml/2006/main">
              <a:ext uri="{FF2B5EF4-FFF2-40B4-BE49-F238E27FC236}">
                <a16:creationId xmlns:a16="http://schemas.microsoft.com/office/drawing/2014/main" id="{8ED59B14-B47A-4E97-A4D9-260D02B035B0}"/>
              </a:ext>
            </a:extLst>
          </p:cNvPr>
          <p:cNvSpPr>
            <a:spLocks xmlns:a="http://schemas.openxmlformats.org/drawingml/2006/main" noGrp="1"/>
          </p:cNvSpPr>
          <p:nvPr/>
        </p:nvSpPr>
        <p:spPr>
          <a:xfrm xmlns:a="http://schemas.openxmlformats.org/drawingml/2006/main">
            <a:off x="609600" y="47529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04</a:t>
            </a:r>
          </a:p>
        </p:txBody>
      </p:sp>
      <p:sp>
        <p:nvSpPr>
          <p:cNvPr id="15" name="text-84">
            <a:extLst xmlns:a="http://schemas.openxmlformats.org/drawingml/2006/main">
              <a:ext uri="{FF2B5EF4-FFF2-40B4-BE49-F238E27FC236}">
                <a16:creationId xmlns:a16="http://schemas.microsoft.com/office/drawing/2014/main" id="{C1A2BE02-1DB1-4191-B6CB-5DDD883425D9}"/>
              </a:ext>
            </a:extLst>
          </p:cNvPr>
          <p:cNvSpPr>
            <a:spLocks xmlns:a="http://schemas.openxmlformats.org/drawingml/2006/main" noGrp="1"/>
          </p:cNvSpPr>
          <p:nvPr/>
        </p:nvSpPr>
        <p:spPr>
          <a:xfrm xmlns:a="http://schemas.openxmlformats.org/drawingml/2006/main">
            <a:off x="1571625" y="47529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Postupné nasadenie</a:t>
            </a:r>
          </a:p>
        </p:txBody>
      </p:sp>
      <p:sp>
        <p:nvSpPr>
          <p:cNvPr id="16" name="text-85">
            <a:extLst xmlns:a="http://schemas.openxmlformats.org/drawingml/2006/main">
              <a:ext uri="{FF2B5EF4-FFF2-40B4-BE49-F238E27FC236}">
                <a16:creationId xmlns:a16="http://schemas.microsoft.com/office/drawing/2014/main" id="{4052515B-ECB2-478E-A69F-3B5B7D7D0F25}"/>
              </a:ext>
            </a:extLst>
          </p:cNvPr>
          <p:cNvSpPr>
            <a:spLocks xmlns:a="http://schemas.openxmlformats.org/drawingml/2006/main" noGrp="1"/>
          </p:cNvSpPr>
          <p:nvPr/>
        </p:nvSpPr>
        <p:spPr>
          <a:xfrm xmlns:a="http://schemas.openxmlformats.org/drawingml/2006/main">
            <a:off x="5572125" y="47529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Telefóny prijmú overenú verziu medzi platbami.</a:t>
            </a:r>
          </a:p>
        </p:txBody>
      </p:sp>
      <p:sp>
        <p:nvSpPr>
          <p:cNvPr id="17" name="text-86">
            <a:extLst xmlns:a="http://schemas.openxmlformats.org/drawingml/2006/main">
              <a:ext uri="{FF2B5EF4-FFF2-40B4-BE49-F238E27FC236}">
                <a16:creationId xmlns:a16="http://schemas.microsoft.com/office/drawing/2014/main" id="{307533F2-9B8E-4311-B49F-DE32638315A7}"/>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Žiadne bankové API. Rýchlosť bezpečnej opravy treba zmerať.</a:t>
            </a:r>
          </a:p>
        </p:txBody>
      </p:sp>
    </p:spTree>
    <p:extLst>
      <p:ext uri="{BB962C8B-B14F-4D97-AF65-F5344CB8AC3E}">
        <p14:creationId xmlns:p14="http://schemas.microsoft.com/office/powerpoint/2010/main" val="853321297"/>
      </p:ext>
    </p:extLst>
  </p:cSld>
</p:sld>
</file>

<file path=ppt/slides/slide10.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7" name="text-87">
            <a:extLst xmlns:a="http://schemas.openxmlformats.org/drawingml/2006/main">
              <a:ext uri="{FF2B5EF4-FFF2-40B4-BE49-F238E27FC236}">
                <a16:creationId xmlns:a16="http://schemas.microsoft.com/office/drawing/2014/main" id="{9A3C3685-CD90-4ADF-80E4-B93168D371C0}"/>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DECENTRALIZÁCIA A SÚKROMIE</a:t>
            </a:r>
          </a:p>
        </p:txBody>
      </p:sp>
      <p:sp>
        <p:nvSpPr>
          <p:cNvPr id="2" name="text-88">
            <a:extLst xmlns:a="http://schemas.openxmlformats.org/drawingml/2006/main">
              <a:ext uri="{FF2B5EF4-FFF2-40B4-BE49-F238E27FC236}">
                <a16:creationId xmlns:a16="http://schemas.microsoft.com/office/drawing/2014/main" id="{4BDB0751-C49F-44F2-B250-214CE8CF6064}"/>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Odolnosť a zostávajúca dôvera</a:t>
            </a:r>
          </a:p>
        </p:txBody>
      </p:sp>
      <p:sp>
        <p:nvSpPr>
          <p:cNvPr id="3" name="text-89">
            <a:extLst xmlns:a="http://schemas.openxmlformats.org/drawingml/2006/main">
              <a:ext uri="{FF2B5EF4-FFF2-40B4-BE49-F238E27FC236}">
                <a16:creationId xmlns:a16="http://schemas.microsoft.com/office/drawing/2014/main" id="{8A5ACA34-590F-433F-B862-98F4A146B7FD}"/>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90">
            <a:extLst xmlns:a="http://schemas.openxmlformats.org/drawingml/2006/main">
              <a:ext uri="{FF2B5EF4-FFF2-40B4-BE49-F238E27FC236}">
                <a16:creationId xmlns:a16="http://schemas.microsoft.com/office/drawing/2014/main" id="{9CFB4603-40D0-49A7-83FA-AA5EB67273AC}"/>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10</a:t>
            </a:r>
          </a:p>
        </p:txBody>
      </p:sp>
      <p:graphicFrame>
        <p:nvGraphicFramePr>
          <p:cNvPr id="11" name=""/>
          <p:cNvGraphicFramePr/>
          <p:nvPr/>
        </p:nvGraphicFramePr>
        <p:xfrm>
          <a:off xmlns:a="http://schemas.openxmlformats.org/drawingml/2006/main" x="609600" y="2009775"/>
          <a:ext xmlns:a="http://schemas.openxmlformats.org/drawingml/2006/main" cx="10972800" cy="3333750"/>
        </p:xfrm>
        <a:graphic xmlns:a="http://schemas.openxmlformats.org/drawingml/2006/main">
          <a:graphicData uri="http://schemas.openxmlformats.org/drawingml/2006/table">
            <a:tbl>
              <a:tblPr firstRow="0" bandRow="0"/>
              <a:tblGrid>
                <a:gridCol w="2190750"/>
                <a:gridCol w="4248150"/>
                <a:gridCol w="4533900"/>
              </a:tblGrid>
              <a:tr h="552450">
                <a:tc>
                  <a:txBody>
                    <a:bodyPr>
                      <a:noAutofit/>
                    </a:bodyPr>
                    <a:lstStyle/>
                    <a:p>
                      <a:r>
                        <a:rPr sz="1725" b="1">
                          <a:solidFill>
                            <a:srgbClr val="F3BD67"/>
                          </a:solidFill>
                          <a:latin typeface="Helvetica Neue"/>
                          <a:ea typeface="Helvetica Neue"/>
                          <a:cs typeface="Helvetica Neue"/>
                        </a:rPr>
                        <a:t>Vrstva</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Čo rozdelíme medzi účastníkov</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Čo zostáva viditeľné alebo závislé</a:t>
                      </a:r>
                    </a:p>
                  </a:txBody>
                  <a:tcPr marL="152400" marR="152400" marT="123825" marB="95250" anchor="ctr">
                    <a:solidFill>
                      <a:srgbClr val="1C2922"/>
                    </a:solidFill>
                  </a:tcPr>
                </a:tc>
              </a:tr>
              <a:tr h="927100">
                <a:tc>
                  <a:txBody>
                    <a:bodyPr>
                      <a:noAutofit/>
                    </a:bodyPr>
                    <a:lstStyle/>
                    <a:p>
                      <a:r>
                        <a:rPr sz="1950" b="0">
                          <a:solidFill>
                            <a:srgbClr val="F2F1E8"/>
                          </a:solidFill>
                          <a:latin typeface="Helvetica Neue"/>
                          <a:ea typeface="Helvetica Neue"/>
                          <a:cs typeface="Helvetica Neue"/>
                        </a:rPr>
                        <a:t>Sieť</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Relé, klient a distribúcia</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Dostupnosť internetu a zariadení</a:t>
                      </a:r>
                    </a:p>
                  </a:txBody>
                  <a:tcPr marL="152400" marR="152400" marT="123825" marB="95250" anchor="ctr">
                    <a:solidFill>
                      <a:srgbClr val="101614"/>
                    </a:solidFill>
                  </a:tcPr>
                </a:tc>
              </a:tr>
              <a:tr h="927100">
                <a:tc>
                  <a:txBody>
                    <a:bodyPr>
                      <a:noAutofit/>
                    </a:bodyPr>
                    <a:lstStyle/>
                    <a:p>
                      <a:r>
                        <a:rPr sz="1950" b="0">
                          <a:solidFill>
                            <a:srgbClr val="F2F1E8"/>
                          </a:solidFill>
                          <a:latin typeface="Helvetica Neue"/>
                          <a:ea typeface="Helvetica Neue"/>
                          <a:cs typeface="Helvetica Neue"/>
                        </a:rPr>
                        <a:t>Banková platba</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Účty a telefóny rôznych LP</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LP a banky poznajú príjemcu</a:t>
                      </a:r>
                    </a:p>
                  </a:txBody>
                  <a:tcPr marL="152400" marR="152400" marT="123825" marB="95250" anchor="ctr">
                    <a:solidFill>
                      <a:srgbClr val="101614"/>
                    </a:solidFill>
                  </a:tcPr>
                </a:tc>
              </a:tr>
              <a:tr h="927100">
                <a:tc>
                  <a:txBody>
                    <a:bodyPr>
                      <a:noAutofit/>
                    </a:bodyPr>
                    <a:lstStyle/>
                    <a:p>
                      <a:r>
                        <a:rPr sz="1950" b="0">
                          <a:solidFill>
                            <a:srgbClr val="F2F1E8"/>
                          </a:solidFill>
                          <a:latin typeface="Helvetica Neue"/>
                          <a:ea typeface="Helvetica Neue"/>
                          <a:cs typeface="Helvetica Neue"/>
                        </a:rPr>
                        <a:t>Krypto a dôkazy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Úschovy a rozhodcovské uzly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Blockchain, hardvér a emitent USDC</a:t>
                      </a:r>
                    </a:p>
                  </a:txBody>
                  <a:tcPr marL="152400" marR="152400" marT="123825" marB="95250" anchor="ctr">
                    <a:solidFill>
                      <a:srgbClr val="101614"/>
                    </a:solidFill>
                  </a:tcPr>
                </a:tc>
              </a:tr>
            </a:tbl>
          </a:graphicData>
        </a:graphic>
      </p:graphicFrame>
      <p:sp>
        <p:nvSpPr>
          <p:cNvPr id="6" name="text-91">
            <a:extLst xmlns:a="http://schemas.openxmlformats.org/drawingml/2006/main">
              <a:ext uri="{FF2B5EF4-FFF2-40B4-BE49-F238E27FC236}">
                <a16:creationId xmlns:a16="http://schemas.microsoft.com/office/drawing/2014/main" id="{C67B55E1-78CB-439D-9A4F-9F455DC8E800}"/>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Úplná anonymita ani nezastaviteľnosť bankovej časti nie sú zaručené.</a:t>
            </a:r>
          </a:p>
        </p:txBody>
      </p:sp>
    </p:spTree>
    <p:extLst>
      <p:ext uri="{BB962C8B-B14F-4D97-AF65-F5344CB8AC3E}">
        <p14:creationId xmlns:p14="http://schemas.microsoft.com/office/powerpoint/2010/main" val="2127580575"/>
      </p:ext>
    </p:extLst>
  </p:cSld>
</p:sld>
</file>

<file path=ppt/slides/slide11.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10" name="text-92">
            <a:extLst xmlns:a="http://schemas.openxmlformats.org/drawingml/2006/main">
              <a:ext uri="{FF2B5EF4-FFF2-40B4-BE49-F238E27FC236}">
                <a16:creationId xmlns:a16="http://schemas.microsoft.com/office/drawing/2014/main" id="{28F3E306-38D4-4B7C-82FA-A4170096C952}"/>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LIMITY</a:t>
            </a:r>
          </a:p>
        </p:txBody>
      </p:sp>
      <p:sp>
        <p:nvSpPr>
          <p:cNvPr id="2" name="text-93">
            <a:extLst xmlns:a="http://schemas.openxmlformats.org/drawingml/2006/main">
              <a:ext uri="{FF2B5EF4-FFF2-40B4-BE49-F238E27FC236}">
                <a16:creationId xmlns:a16="http://schemas.microsoft.com/office/drawing/2014/main" id="{7134E636-940A-4838-9DC1-8BE313652F59}"/>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Malé platby a náklady siete</a:t>
            </a:r>
          </a:p>
        </p:txBody>
      </p:sp>
      <p:sp>
        <p:nvSpPr>
          <p:cNvPr id="3" name="text-94">
            <a:extLst xmlns:a="http://schemas.openxmlformats.org/drawingml/2006/main">
              <a:ext uri="{FF2B5EF4-FFF2-40B4-BE49-F238E27FC236}">
                <a16:creationId xmlns:a16="http://schemas.microsoft.com/office/drawing/2014/main" id="{00D0FAB9-1A53-4716-99DF-283533CCC447}"/>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95">
            <a:extLst xmlns:a="http://schemas.openxmlformats.org/drawingml/2006/main">
              <a:ext uri="{FF2B5EF4-FFF2-40B4-BE49-F238E27FC236}">
                <a16:creationId xmlns:a16="http://schemas.microsoft.com/office/drawing/2014/main" id="{04854AD2-04AC-4A29-9FA4-95D376D758A7}"/>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11</a:t>
            </a:r>
          </a:p>
        </p:txBody>
      </p:sp>
      <p:sp>
        <p:nvSpPr>
          <p:cNvPr id="5" name="text-96">
            <a:extLst xmlns:a="http://schemas.openxmlformats.org/drawingml/2006/main">
              <a:ext uri="{FF2B5EF4-FFF2-40B4-BE49-F238E27FC236}">
                <a16:creationId xmlns:a16="http://schemas.microsoft.com/office/drawing/2014/main" id="{BA05ED41-6731-4952-93BD-B5715DBEB0B4}"/>
              </a:ext>
            </a:extLst>
          </p:cNvPr>
          <p:cNvSpPr>
            <a:spLocks xmlns:a="http://schemas.openxmlformats.org/drawingml/2006/main" noGrp="1"/>
          </p:cNvSpPr>
          <p:nvPr/>
        </p:nvSpPr>
        <p:spPr>
          <a:xfrm xmlns:a="http://schemas.openxmlformats.org/drawingml/2006/main">
            <a:off x="609600" y="1962150"/>
            <a:ext cx="5000625" cy="1066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6750" b="1">
                <a:solidFill>
                  <a:srgbClr val="F3BD67"/>
                </a:solidFill>
                <a:latin typeface="Helvetica Neue"/>
                <a:ea typeface="Helvetica Neue"/>
                <a:cs typeface="Helvetica Neue"/>
              </a:defRPr>
            </a:pPr>
            <a:r>
              <a:rPr sz="6750" b="1">
                <a:solidFill>
                  <a:srgbClr val="F3BD67"/>
                </a:solidFill>
                <a:latin typeface="Helvetica Neue"/>
                <a:ea typeface="Helvetica Neue"/>
                <a:cs typeface="Helvetica Neue"/>
              </a:rPr>
              <a:t>100 USD</a:t>
            </a:r>
          </a:p>
        </p:txBody>
      </p:sp>
      <p:sp>
        <p:nvSpPr>
          <p:cNvPr id="6" name="text-97">
            <a:extLst xmlns:a="http://schemas.openxmlformats.org/drawingml/2006/main">
              <a:ext uri="{FF2B5EF4-FFF2-40B4-BE49-F238E27FC236}">
                <a16:creationId xmlns:a16="http://schemas.microsoft.com/office/drawing/2014/main" id="{5713C455-7265-4400-9EC7-76E02CD340D4}"/>
              </a:ext>
            </a:extLst>
          </p:cNvPr>
          <p:cNvSpPr>
            <a:spLocks xmlns:a="http://schemas.openxmlformats.org/drawingml/2006/main" noGrp="1"/>
          </p:cNvSpPr>
          <p:nvPr/>
        </p:nvSpPr>
        <p:spPr>
          <a:xfrm xmlns:a="http://schemas.openxmlformats.org/drawingml/2006/main">
            <a:off x="647700" y="3200400"/>
            <a:ext cx="5000625" cy="704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DDE7DF"/>
                </a:solidFill>
                <a:latin typeface="Helvetica Neue"/>
                <a:ea typeface="Helvetica Neue"/>
                <a:cs typeface="Helvetica Neue"/>
              </a:defRPr>
            </a:pPr>
            <a:r>
              <a:rPr sz="2100" b="0">
                <a:solidFill>
                  <a:srgbClr val="DDE7DF"/>
                </a:solidFill>
                <a:latin typeface="Helvetica Neue"/>
                <a:ea typeface="Helvetica Neue"/>
                <a:cs typeface="Helvetica Neue"/>
              </a:rPr>
              <a:t>Navrhnutý strop jednej platby</a:t>
            </a:r>
          </a:p>
        </p:txBody>
      </p:sp>
      <p:sp>
        <p:nvSpPr>
          <p:cNvPr id="7" name="text-98">
            <a:extLst xmlns:a="http://schemas.openxmlformats.org/drawingml/2006/main">
              <a:ext uri="{FF2B5EF4-FFF2-40B4-BE49-F238E27FC236}">
                <a16:creationId xmlns:a16="http://schemas.microsoft.com/office/drawing/2014/main" id="{7599501A-ED6D-41DF-B4DD-C64D5F5920C3}"/>
              </a:ext>
            </a:extLst>
          </p:cNvPr>
          <p:cNvSpPr>
            <a:spLocks xmlns:a="http://schemas.openxmlformats.org/drawingml/2006/main" noGrp="1"/>
          </p:cNvSpPr>
          <p:nvPr/>
        </p:nvSpPr>
        <p:spPr>
          <a:xfrm xmlns:a="http://schemas.openxmlformats.org/drawingml/2006/main">
            <a:off x="6343650" y="1962150"/>
            <a:ext cx="5257800" cy="1066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6000" b="1">
                <a:solidFill>
                  <a:srgbClr val="F2F1E8"/>
                </a:solidFill>
                <a:latin typeface="Helvetica Neue"/>
                <a:ea typeface="Helvetica Neue"/>
                <a:cs typeface="Helvetica Neue"/>
              </a:defRPr>
            </a:pPr>
            <a:r>
              <a:rPr sz="6000" b="1">
                <a:solidFill>
                  <a:srgbClr val="F2F1E8"/>
                </a:solidFill>
                <a:latin typeface="Helvetica Neue"/>
                <a:ea typeface="Helvetica Neue"/>
                <a:cs typeface="Helvetica Neue"/>
              </a:rPr>
              <a:t>10 000 USD</a:t>
            </a:r>
          </a:p>
        </p:txBody>
      </p:sp>
      <p:sp>
        <p:nvSpPr>
          <p:cNvPr id="8" name="text-99">
            <a:extLst xmlns:a="http://schemas.openxmlformats.org/drawingml/2006/main">
              <a:ext uri="{FF2B5EF4-FFF2-40B4-BE49-F238E27FC236}">
                <a16:creationId xmlns:a16="http://schemas.microsoft.com/office/drawing/2014/main" id="{E666FF55-78C4-4017-8215-9EAE3D11A21C}"/>
              </a:ext>
            </a:extLst>
          </p:cNvPr>
          <p:cNvSpPr>
            <a:spLocks xmlns:a="http://schemas.openxmlformats.org/drawingml/2006/main" noGrp="1"/>
          </p:cNvSpPr>
          <p:nvPr/>
        </p:nvSpPr>
        <p:spPr>
          <a:xfrm xmlns:a="http://schemas.openxmlformats.org/drawingml/2006/main">
            <a:off x="6372225" y="3200400"/>
            <a:ext cx="5219700" cy="704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DDE7DF"/>
                </a:solidFill>
                <a:latin typeface="Helvetica Neue"/>
                <a:ea typeface="Helvetica Neue"/>
                <a:cs typeface="Helvetica Neue"/>
              </a:defRPr>
            </a:pPr>
            <a:r>
              <a:rPr sz="2100" b="0">
                <a:solidFill>
                  <a:srgbClr val="DDE7DF"/>
                </a:solidFill>
                <a:latin typeface="Helvetica Neue"/>
                <a:ea typeface="Helvetica Neue"/>
                <a:cs typeface="Helvetica Neue"/>
              </a:rPr>
              <a:t>Súčet 100 podvodov po 100 USD</a:t>
            </a:r>
          </a:p>
        </p:txBody>
      </p:sp>
      <p:sp>
        <p:nvSpPr>
          <p:cNvPr id="9" name="text-100">
            <a:extLst xmlns:a="http://schemas.openxmlformats.org/drawingml/2006/main">
              <a:ext uri="{FF2B5EF4-FFF2-40B4-BE49-F238E27FC236}">
                <a16:creationId xmlns:a16="http://schemas.microsoft.com/office/drawing/2014/main" id="{6B55191A-FEF1-427E-B27A-D20F62D65DC0}"/>
              </a:ext>
            </a:extLst>
          </p:cNvPr>
          <p:cNvSpPr>
            <a:spLocks xmlns:a="http://schemas.openxmlformats.org/drawingml/2006/main" noGrp="1"/>
          </p:cNvSpPr>
          <p:nvPr/>
        </p:nvSpPr>
        <p:spPr>
          <a:xfrm xmlns:a="http://schemas.openxmlformats.org/drawingml/2006/main">
            <a:off x="609600" y="4562475"/>
            <a:ext cx="10972800" cy="1028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325" b="0">
                <a:solidFill>
                  <a:srgbClr val="F2F1E8"/>
                </a:solidFill>
                <a:latin typeface="Helvetica Neue"/>
                <a:ea typeface="Helvetica Neue"/>
                <a:cs typeface="Helvetica Neue"/>
              </a:defRPr>
            </a:pPr>
            <a:r>
              <a:rPr sz="2325" b="0">
                <a:solidFill>
                  <a:srgbClr val="F2F1E8"/>
                </a:solidFill>
                <a:latin typeface="Helvetica Neue"/>
                <a:ea typeface="Helvetica Neue"/>
                <a:cs typeface="Helvetica Neue"/>
              </a:rPr>
              <a:t>Sieť potrebuje aj limity súbehu a otvorenej expozície.</a:t>
            </a:r>
          </a:p>
          <a:p xmlns:a="http://schemas.openxmlformats.org/drawingml/2006/main">
            <a:pPr>
              <a:defRPr sz="2325" b="0">
                <a:solidFill>
                  <a:srgbClr val="F2F1E8"/>
                </a:solidFill>
                <a:latin typeface="Helvetica Neue"/>
                <a:ea typeface="Helvetica Neue"/>
                <a:cs typeface="Helvetica Neue"/>
              </a:defRPr>
            </a:pPr>
            <a:r>
              <a:rPr sz="2325" b="0">
                <a:solidFill>
                  <a:srgbClr val="F2F1E8"/>
                </a:solidFill>
                <a:latin typeface="Helvetica Neue"/>
                <a:ea typeface="Helvetica Neue"/>
                <a:cs typeface="Helvetica Neue"/>
              </a:rPr>
              <a:t>Poplatok má pokryť LP, prevádzku a očakávané spory.</a:t>
            </a:r>
          </a:p>
        </p:txBody>
      </p:sp>
    </p:spTree>
    <p:extLst>
      <p:ext uri="{BB962C8B-B14F-4D97-AF65-F5344CB8AC3E}">
        <p14:creationId xmlns:p14="http://schemas.microsoft.com/office/powerpoint/2010/main" val="1309914627"/>
      </p:ext>
    </p:extLst>
  </p:cSld>
</p:sld>
</file>

<file path=ppt/slides/slide12.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7" name="text-101">
            <a:extLst xmlns:a="http://schemas.openxmlformats.org/drawingml/2006/main">
              <a:ext uri="{FF2B5EF4-FFF2-40B4-BE49-F238E27FC236}">
                <a16:creationId xmlns:a16="http://schemas.microsoft.com/office/drawing/2014/main" id="{F87E4EF3-5D7B-4FEE-A4EC-6C4377777098}"/>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EXISTUJÚCI P2P MODEL</a:t>
            </a:r>
          </a:p>
        </p:txBody>
      </p:sp>
      <p:sp>
        <p:nvSpPr>
          <p:cNvPr id="2" name="text-102">
            <a:extLst xmlns:a="http://schemas.openxmlformats.org/drawingml/2006/main">
              <a:ext uri="{FF2B5EF4-FFF2-40B4-BE49-F238E27FC236}">
                <a16:creationId xmlns:a16="http://schemas.microsoft.com/office/drawing/2014/main" id="{AE5B462F-0D67-4081-934F-5181005EBEBF}"/>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Poučenie z LocalCoinSwap</a:t>
            </a:r>
          </a:p>
        </p:txBody>
      </p:sp>
      <p:sp>
        <p:nvSpPr>
          <p:cNvPr id="3" name="text-103">
            <a:extLst xmlns:a="http://schemas.openxmlformats.org/drawingml/2006/main">
              <a:ext uri="{FF2B5EF4-FFF2-40B4-BE49-F238E27FC236}">
                <a16:creationId xmlns:a16="http://schemas.microsoft.com/office/drawing/2014/main" id="{D7A3BD98-432C-4DE9-8878-E31342F8C45A}"/>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104">
            <a:extLst xmlns:a="http://schemas.openxmlformats.org/drawingml/2006/main">
              <a:ext uri="{FF2B5EF4-FFF2-40B4-BE49-F238E27FC236}">
                <a16:creationId xmlns:a16="http://schemas.microsoft.com/office/drawing/2014/main" id="{5CDDFD4F-5ECF-45D0-8ACC-917F421D9C5B}"/>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12</a:t>
            </a:r>
          </a:p>
        </p:txBody>
      </p:sp>
      <p:graphicFrame>
        <p:nvGraphicFramePr>
          <p:cNvPr id="11" name=""/>
          <p:cNvGraphicFramePr/>
          <p:nvPr/>
        </p:nvGraphicFramePr>
        <p:xfrm>
          <a:off xmlns:a="http://schemas.openxmlformats.org/drawingml/2006/main" x="609600" y="2009775"/>
          <a:ext xmlns:a="http://schemas.openxmlformats.org/drawingml/2006/main" cx="10972800" cy="3333750"/>
        </p:xfrm>
        <a:graphic xmlns:a="http://schemas.openxmlformats.org/drawingml/2006/main">
          <a:graphicData uri="http://schemas.openxmlformats.org/drawingml/2006/table">
            <a:tbl>
              <a:tblPr firstRow="0" bandRow="0"/>
              <a:tblGrid>
                <a:gridCol w="2476500"/>
                <a:gridCol w="3905250"/>
                <a:gridCol w="4591050"/>
              </a:tblGrid>
              <a:tr h="552450">
                <a:tc>
                  <a:txBody>
                    <a:bodyPr>
                      <a:noAutofit/>
                    </a:bodyPr>
                    <a:lstStyle/>
                    <a:p>
                      <a:r>
                        <a:rPr sz="1725" b="1">
                          <a:solidFill>
                            <a:srgbClr val="F3BD67"/>
                          </a:solidFill>
                          <a:latin typeface="Helvetica Neue"/>
                          <a:ea typeface="Helvetica Neue"/>
                          <a:cs typeface="Helvetica Neue"/>
                        </a:rPr>
                        <a:t>Otázka</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LocalCoinSwap</a:t>
                      </a:r>
                    </a:p>
                  </a:txBody>
                  <a:tcPr marL="152400" marR="152400" marT="123825" marB="95250" anchor="ctr">
                    <a:solidFill>
                      <a:srgbClr val="1C2922"/>
                    </a:solidFill>
                  </a:tcPr>
                </a:tc>
                <a:tc>
                  <a:txBody>
                    <a:bodyPr>
                      <a:noAutofit/>
                    </a:bodyPr>
                    <a:lstStyle/>
                    <a:p>
                      <a:r>
                        <a:rPr sz="1725" b="1">
                          <a:solidFill>
                            <a:srgbClr val="F3BD67"/>
                          </a:solidFill>
                          <a:latin typeface="Helvetica Neue"/>
                          <a:ea typeface="Helvetica Neue"/>
                          <a:cs typeface="Helvetica Neue"/>
                        </a:rPr>
                        <a:t>Návrh QR Pay</a:t>
                      </a:r>
                    </a:p>
                  </a:txBody>
                  <a:tcPr marL="152400" marR="152400" marT="123825" marB="95250" anchor="ctr">
                    <a:solidFill>
                      <a:srgbClr val="1C2922"/>
                    </a:solidFill>
                  </a:tcPr>
                </a:tc>
              </a:tr>
              <a:tr h="927100">
                <a:tc>
                  <a:txBody>
                    <a:bodyPr>
                      <a:noAutofit/>
                    </a:bodyPr>
                    <a:lstStyle/>
                    <a:p>
                      <a:r>
                        <a:rPr sz="1950" b="0">
                          <a:solidFill>
                            <a:srgbClr val="F2F1E8"/>
                          </a:solidFill>
                          <a:latin typeface="Helvetica Neue"/>
                          <a:ea typeface="Helvetica Neue"/>
                          <a:cs typeface="Helvetica Neue"/>
                        </a:rPr>
                        <a:t>Kto rieši spor</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Podpora platformy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Automatické LLM uzly</a:t>
                      </a:r>
                    </a:p>
                  </a:txBody>
                  <a:tcPr marL="152400" marR="152400" marT="123825" marB="95250" anchor="ctr">
                    <a:solidFill>
                      <a:srgbClr val="101614"/>
                    </a:solidFill>
                  </a:tcPr>
                </a:tc>
              </a:tr>
              <a:tr h="927100">
                <a:tc>
                  <a:txBody>
                    <a:bodyPr>
                      <a:noAutofit/>
                    </a:bodyPr>
                    <a:lstStyle/>
                    <a:p>
                      <a:r>
                        <a:rPr sz="1950" b="0">
                          <a:solidFill>
                            <a:srgbClr val="F2F1E8"/>
                          </a:solidFill>
                          <a:latin typeface="Helvetica Neue"/>
                          <a:ea typeface="Helvetica Neue"/>
                          <a:cs typeface="Helvetica Neue"/>
                        </a:rPr>
                        <a:t>Kam ide banková platba</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Predávajúcemu krypta</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Obchodníkovi ako tretej strane</a:t>
                      </a:r>
                    </a:p>
                  </a:txBody>
                  <a:tcPr marL="152400" marR="152400" marT="123825" marB="95250" anchor="ctr">
                    <a:solidFill>
                      <a:srgbClr val="101614"/>
                    </a:solidFill>
                  </a:tcPr>
                </a:tc>
              </a:tr>
              <a:tr h="927100">
                <a:tc>
                  <a:txBody>
                    <a:bodyPr>
                      <a:noAutofit/>
                    </a:bodyPr>
                    <a:lstStyle/>
                    <a:p>
                      <a:r>
                        <a:rPr sz="1950" b="0">
                          <a:solidFill>
                            <a:srgbClr val="F2F1E8"/>
                          </a:solidFill>
                          <a:latin typeface="Helvetica Neue"/>
                          <a:ea typeface="Helvetica Neue"/>
                          <a:cs typeface="Helvetica Neue"/>
                        </a:rPr>
                        <a:t>Ako rieši neistotu</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Dôkazy a pravidlá podpory</a:t>
                      </a:r>
                    </a:p>
                  </a:txBody>
                  <a:tcPr marL="152400" marR="152400" marT="123825" marB="95250" anchor="ctr">
                    <a:solidFill>
                      <a:srgbClr val="101614"/>
                    </a:solidFill>
                  </a:tcPr>
                </a:tc>
                <a:tc>
                  <a:txBody>
                    <a:bodyPr>
                      <a:noAutofit/>
                    </a:bodyPr>
                    <a:lstStyle/>
                    <a:p>
                      <a:r>
                        <a:rPr sz="1950" b="0">
                          <a:solidFill>
                            <a:srgbClr val="F2F1E8"/>
                          </a:solidFill>
                          <a:latin typeface="Helvetica Neue"/>
                          <a:ea typeface="Helvetica Neue"/>
                          <a:cs typeface="Helvetica Neue"/>
                        </a:rPr>
                        <a:t>Otvorená politika INCONCLUSIVE</a:t>
                      </a:r>
                    </a:p>
                  </a:txBody>
                  <a:tcPr marL="152400" marR="152400" marT="123825" marB="95250" anchor="ctr">
                    <a:solidFill>
                      <a:srgbClr val="101614"/>
                    </a:solidFill>
                  </a:tcPr>
                </a:tc>
              </a:tr>
            </a:tbl>
          </a:graphicData>
        </a:graphic>
      </p:graphicFrame>
      <p:sp>
        <p:nvSpPr>
          <p:cNvPr id="6" name="text-105">
            <a:extLst xmlns:a="http://schemas.openxmlformats.org/drawingml/2006/main">
              <a:ext uri="{FF2B5EF4-FFF2-40B4-BE49-F238E27FC236}">
                <a16:creationId xmlns:a16="http://schemas.microsoft.com/office/drawing/2014/main" id="{09268549-908A-4159-84B0-7A6011BB236B}"/>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LocalCoinSwap zakazuje platby tretím stranám. Náš tok vyžaduje vlastné pravidlá.</a:t>
            </a:r>
          </a:p>
        </p:txBody>
      </p:sp>
    </p:spTree>
    <p:extLst>
      <p:ext uri="{BB962C8B-B14F-4D97-AF65-F5344CB8AC3E}">
        <p14:creationId xmlns:p14="http://schemas.microsoft.com/office/powerpoint/2010/main" val="1424629447"/>
      </p:ext>
    </p:extLst>
  </p:cSld>
</p:sld>
</file>

<file path=ppt/slides/slide13.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18" name="text-106">
            <a:extLst xmlns:a="http://schemas.openxmlformats.org/drawingml/2006/main">
              <a:ext uri="{FF2B5EF4-FFF2-40B4-BE49-F238E27FC236}">
                <a16:creationId xmlns:a16="http://schemas.microsoft.com/office/drawing/2014/main" id="{85803E02-53C4-41D1-B3E9-C3D4A5520E56}"/>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OVERENIE USKUTOČNITEĽNOSTI</a:t>
            </a:r>
          </a:p>
        </p:txBody>
      </p:sp>
      <p:sp>
        <p:nvSpPr>
          <p:cNvPr id="2" name="text-107">
            <a:extLst xmlns:a="http://schemas.openxmlformats.org/drawingml/2006/main">
              <a:ext uri="{FF2B5EF4-FFF2-40B4-BE49-F238E27FC236}">
                <a16:creationId xmlns:a16="http://schemas.microsoft.com/office/drawing/2014/main" id="{5FDF74FD-FF33-46C6-A809-7BF8C52295EC}"/>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Prvý prototyp</a:t>
            </a:r>
          </a:p>
        </p:txBody>
      </p:sp>
      <p:sp>
        <p:nvSpPr>
          <p:cNvPr id="3" name="text-108">
            <a:extLst xmlns:a="http://schemas.openxmlformats.org/drawingml/2006/main">
              <a:ext uri="{FF2B5EF4-FFF2-40B4-BE49-F238E27FC236}">
                <a16:creationId xmlns:a16="http://schemas.microsoft.com/office/drawing/2014/main" id="{482DC2FD-9A7B-4628-8008-3FEB73B6EFAE}"/>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109">
            <a:extLst xmlns:a="http://schemas.openxmlformats.org/drawingml/2006/main">
              <a:ext uri="{FF2B5EF4-FFF2-40B4-BE49-F238E27FC236}">
                <a16:creationId xmlns:a16="http://schemas.microsoft.com/office/drawing/2014/main" id="{8650059E-1C3B-45FC-8517-366539C72914}"/>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13</a:t>
            </a:r>
          </a:p>
        </p:txBody>
      </p:sp>
      <p:sp>
        <p:nvSpPr>
          <p:cNvPr id="5" name="text-110">
            <a:extLst xmlns:a="http://schemas.openxmlformats.org/drawingml/2006/main">
              <a:ext uri="{FF2B5EF4-FFF2-40B4-BE49-F238E27FC236}">
                <a16:creationId xmlns:a16="http://schemas.microsoft.com/office/drawing/2014/main" id="{BDFE047F-EC0F-426C-BF22-C0CFF5762EC6}"/>
              </a:ext>
            </a:extLst>
          </p:cNvPr>
          <p:cNvSpPr>
            <a:spLocks xmlns:a="http://schemas.openxmlformats.org/drawingml/2006/main" noGrp="1"/>
          </p:cNvSpPr>
          <p:nvPr/>
        </p:nvSpPr>
        <p:spPr>
          <a:xfrm xmlns:a="http://schemas.openxmlformats.org/drawingml/2006/main">
            <a:off x="609600" y="20097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01</a:t>
            </a:r>
          </a:p>
        </p:txBody>
      </p:sp>
      <p:sp>
        <p:nvSpPr>
          <p:cNvPr id="6" name="text-111">
            <a:extLst xmlns:a="http://schemas.openxmlformats.org/drawingml/2006/main">
              <a:ext uri="{FF2B5EF4-FFF2-40B4-BE49-F238E27FC236}">
                <a16:creationId xmlns:a16="http://schemas.microsoft.com/office/drawing/2014/main" id="{4A5EF68F-CADD-4C6A-8939-09209807EFA3}"/>
              </a:ext>
            </a:extLst>
          </p:cNvPr>
          <p:cNvSpPr>
            <a:spLocks xmlns:a="http://schemas.openxmlformats.org/drawingml/2006/main" noGrp="1"/>
          </p:cNvSpPr>
          <p:nvPr/>
        </p:nvSpPr>
        <p:spPr>
          <a:xfrm xmlns:a="http://schemas.openxmlformats.org/drawingml/2006/main">
            <a:off x="1571625" y="20097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Jeden Android a jedna banka</a:t>
            </a:r>
          </a:p>
        </p:txBody>
      </p:sp>
      <p:sp>
        <p:nvSpPr>
          <p:cNvPr id="7" name="text-112">
            <a:extLst xmlns:a="http://schemas.openxmlformats.org/drawingml/2006/main">
              <a:ext uri="{FF2B5EF4-FFF2-40B4-BE49-F238E27FC236}">
                <a16:creationId xmlns:a16="http://schemas.microsoft.com/office/drawing/2014/main" id="{8566C3CD-120D-4EB2-9296-1B971E0AAF57}"/>
              </a:ext>
            </a:extLst>
          </p:cNvPr>
          <p:cNvSpPr>
            <a:spLocks xmlns:a="http://schemas.openxmlformats.org/drawingml/2006/main" noGrp="1"/>
          </p:cNvSpPr>
          <p:nvPr/>
        </p:nvSpPr>
        <p:spPr>
          <a:xfrm xmlns:a="http://schemas.openxmlformats.org/drawingml/2006/main">
            <a:off x="5572125" y="20097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Overiť QR, ovládanie a dostupnosť potvrdenia.</a:t>
            </a:r>
          </a:p>
        </p:txBody>
      </p:sp>
      <p:sp>
        <p:nvSpPr>
          <p:cNvPr id="8" name="text-113">
            <a:extLst xmlns:a="http://schemas.openxmlformats.org/drawingml/2006/main">
              <a:ext uri="{FF2B5EF4-FFF2-40B4-BE49-F238E27FC236}">
                <a16:creationId xmlns:a16="http://schemas.microsoft.com/office/drawing/2014/main" id="{CCC867CD-C21A-4E3F-B980-F1CEF86D50ED}"/>
              </a:ext>
            </a:extLst>
          </p:cNvPr>
          <p:cNvSpPr>
            <a:spLocks xmlns:a="http://schemas.openxmlformats.org/drawingml/2006/main" noGrp="1"/>
          </p:cNvSpPr>
          <p:nvPr/>
        </p:nvSpPr>
        <p:spPr>
          <a:xfrm xmlns:a="http://schemas.openxmlformats.org/drawingml/2006/main">
            <a:off x="609600" y="29241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02</a:t>
            </a:r>
          </a:p>
        </p:txBody>
      </p:sp>
      <p:sp>
        <p:nvSpPr>
          <p:cNvPr id="9" name="text-114">
            <a:extLst xmlns:a="http://schemas.openxmlformats.org/drawingml/2006/main">
              <a:ext uri="{FF2B5EF4-FFF2-40B4-BE49-F238E27FC236}">
                <a16:creationId xmlns:a16="http://schemas.microsoft.com/office/drawing/2014/main" id="{9806F6C0-F70C-42C5-9943-448976E06EDA}"/>
              </a:ext>
            </a:extLst>
          </p:cNvPr>
          <p:cNvSpPr>
            <a:spLocks xmlns:a="http://schemas.openxmlformats.org/drawingml/2006/main" noGrp="1"/>
          </p:cNvSpPr>
          <p:nvPr/>
        </p:nvSpPr>
        <p:spPr>
          <a:xfrm xmlns:a="http://schemas.openxmlformats.org/drawingml/2006/main">
            <a:off x="1571625" y="29241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Testovacia kryptová úschova</a:t>
            </a:r>
          </a:p>
        </p:txBody>
      </p:sp>
      <p:sp>
        <p:nvSpPr>
          <p:cNvPr id="10" name="text-115">
            <a:extLst xmlns:a="http://schemas.openxmlformats.org/drawingml/2006/main">
              <a:ext uri="{FF2B5EF4-FFF2-40B4-BE49-F238E27FC236}">
                <a16:creationId xmlns:a16="http://schemas.microsoft.com/office/drawing/2014/main" id="{259B531C-9C79-434B-98B8-AAB519F860CD}"/>
              </a:ext>
            </a:extLst>
          </p:cNvPr>
          <p:cNvSpPr>
            <a:spLocks xmlns:a="http://schemas.openxmlformats.org/drawingml/2006/main" noGrp="1"/>
          </p:cNvSpPr>
          <p:nvPr/>
        </p:nvSpPr>
        <p:spPr>
          <a:xfrm xmlns:a="http://schemas.openxmlformats.org/drawingml/2006/main">
            <a:off x="5572125" y="29241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Preveriť súbeh, refund a iba jedno vydanie.</a:t>
            </a:r>
          </a:p>
        </p:txBody>
      </p:sp>
      <p:sp>
        <p:nvSpPr>
          <p:cNvPr id="11" name="text-116">
            <a:extLst xmlns:a="http://schemas.openxmlformats.org/drawingml/2006/main">
              <a:ext uri="{FF2B5EF4-FFF2-40B4-BE49-F238E27FC236}">
                <a16:creationId xmlns:a16="http://schemas.microsoft.com/office/drawing/2014/main" id="{1F6FA56F-165D-4678-BB52-24D8068E5B1D}"/>
              </a:ext>
            </a:extLst>
          </p:cNvPr>
          <p:cNvSpPr>
            <a:spLocks xmlns:a="http://schemas.openxmlformats.org/drawingml/2006/main" noGrp="1"/>
          </p:cNvSpPr>
          <p:nvPr/>
        </p:nvSpPr>
        <p:spPr>
          <a:xfrm xmlns:a="http://schemas.openxmlformats.org/drawingml/2006/main">
            <a:off x="609600" y="38385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03</a:t>
            </a:r>
          </a:p>
        </p:txBody>
      </p:sp>
      <p:sp>
        <p:nvSpPr>
          <p:cNvPr id="12" name="text-117">
            <a:extLst xmlns:a="http://schemas.openxmlformats.org/drawingml/2006/main">
              <a:ext uri="{FF2B5EF4-FFF2-40B4-BE49-F238E27FC236}">
                <a16:creationId xmlns:a16="http://schemas.microsoft.com/office/drawing/2014/main" id="{E59A7152-A730-40B5-A7EC-AEF04999ACEF}"/>
              </a:ext>
            </a:extLst>
          </p:cNvPr>
          <p:cNvSpPr>
            <a:spLocks xmlns:a="http://schemas.openxmlformats.org/drawingml/2006/main" noGrp="1"/>
          </p:cNvSpPr>
          <p:nvPr/>
        </p:nvSpPr>
        <p:spPr>
          <a:xfrm xmlns:a="http://schemas.openxmlformats.org/drawingml/2006/main">
            <a:off x="1571625" y="38385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Útoky a poruchy</a:t>
            </a:r>
          </a:p>
        </p:txBody>
      </p:sp>
      <p:sp>
        <p:nvSpPr>
          <p:cNvPr id="13" name="text-118">
            <a:extLst xmlns:a="http://schemas.openxmlformats.org/drawingml/2006/main">
              <a:ext uri="{FF2B5EF4-FFF2-40B4-BE49-F238E27FC236}">
                <a16:creationId xmlns:a16="http://schemas.microsoft.com/office/drawing/2014/main" id="{DFACC2ED-7D79-4BBE-84CA-BBC5B5489728}"/>
              </a:ext>
            </a:extLst>
          </p:cNvPr>
          <p:cNvSpPr>
            <a:spLocks xmlns:a="http://schemas.openxmlformats.org/drawingml/2006/main" noGrp="1"/>
          </p:cNvSpPr>
          <p:nvPr/>
        </p:nvSpPr>
        <p:spPr>
          <a:xfrm xmlns:a="http://schemas.openxmlformats.org/drawingml/2006/main">
            <a:off x="5572125" y="38385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Cudzí obrázok, replay, pád a škodlivá aktualizácia.</a:t>
            </a:r>
          </a:p>
        </p:txBody>
      </p:sp>
      <p:sp>
        <p:nvSpPr>
          <p:cNvPr id="14" name="text-119">
            <a:extLst xmlns:a="http://schemas.openxmlformats.org/drawingml/2006/main">
              <a:ext uri="{FF2B5EF4-FFF2-40B4-BE49-F238E27FC236}">
                <a16:creationId xmlns:a16="http://schemas.microsoft.com/office/drawing/2014/main" id="{161FD47C-1FAA-40C9-AC4F-46BC4E0D5D8A}"/>
              </a:ext>
            </a:extLst>
          </p:cNvPr>
          <p:cNvSpPr>
            <a:spLocks xmlns:a="http://schemas.openxmlformats.org/drawingml/2006/main" noGrp="1"/>
          </p:cNvSpPr>
          <p:nvPr/>
        </p:nvSpPr>
        <p:spPr>
          <a:xfrm xmlns:a="http://schemas.openxmlformats.org/drawingml/2006/main">
            <a:off x="609600" y="4752975"/>
            <a:ext cx="71437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00" b="1">
                <a:solidFill>
                  <a:srgbClr val="F3BD67"/>
                </a:solidFill>
                <a:latin typeface="Helvetica Neue"/>
                <a:ea typeface="Helvetica Neue"/>
                <a:cs typeface="Helvetica Neue"/>
              </a:defRPr>
            </a:pPr>
            <a:r>
              <a:rPr sz="2700" b="1">
                <a:solidFill>
                  <a:srgbClr val="F3BD67"/>
                </a:solidFill>
                <a:latin typeface="Helvetica Neue"/>
                <a:ea typeface="Helvetica Neue"/>
                <a:cs typeface="Helvetica Neue"/>
              </a:rPr>
              <a:t>04</a:t>
            </a:r>
          </a:p>
        </p:txBody>
      </p:sp>
      <p:sp>
        <p:nvSpPr>
          <p:cNvPr id="15" name="text-120">
            <a:extLst xmlns:a="http://schemas.openxmlformats.org/drawingml/2006/main">
              <a:ext uri="{FF2B5EF4-FFF2-40B4-BE49-F238E27FC236}">
                <a16:creationId xmlns:a16="http://schemas.microsoft.com/office/drawing/2014/main" id="{7B9ED845-AFCE-4DBB-BF60-6AE69EC6F45B}"/>
              </a:ext>
            </a:extLst>
          </p:cNvPr>
          <p:cNvSpPr>
            <a:spLocks xmlns:a="http://schemas.openxmlformats.org/drawingml/2006/main" noGrp="1"/>
          </p:cNvSpPr>
          <p:nvPr/>
        </p:nvSpPr>
        <p:spPr>
          <a:xfrm xmlns:a="http://schemas.openxmlformats.org/drawingml/2006/main">
            <a:off x="1571625" y="4752975"/>
            <a:ext cx="36195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F2F1E8"/>
                </a:solidFill>
                <a:latin typeface="Helvetica Neue"/>
                <a:ea typeface="Helvetica Neue"/>
                <a:cs typeface="Helvetica Neue"/>
              </a:defRPr>
            </a:pPr>
            <a:r>
              <a:rPr sz="2175" b="1">
                <a:solidFill>
                  <a:srgbClr val="F2F1E8"/>
                </a:solidFill>
                <a:latin typeface="Helvetica Neue"/>
                <a:ea typeface="Helvetica Neue"/>
                <a:cs typeface="Helvetica Neue"/>
              </a:rPr>
              <a:t>Meranie LLM rozhodnutí</a:t>
            </a:r>
          </a:p>
        </p:txBody>
      </p:sp>
      <p:sp>
        <p:nvSpPr>
          <p:cNvPr id="16" name="text-121">
            <a:extLst xmlns:a="http://schemas.openxmlformats.org/drawingml/2006/main">
              <a:ext uri="{FF2B5EF4-FFF2-40B4-BE49-F238E27FC236}">
                <a16:creationId xmlns:a16="http://schemas.microsoft.com/office/drawing/2014/main" id="{BAB0BE92-AE13-4C11-AACC-56C03309483A}"/>
              </a:ext>
            </a:extLst>
          </p:cNvPr>
          <p:cNvSpPr>
            <a:spLocks xmlns:a="http://schemas.openxmlformats.org/drawingml/2006/main" noGrp="1"/>
          </p:cNvSpPr>
          <p:nvPr/>
        </p:nvSpPr>
        <p:spPr>
          <a:xfrm xmlns:a="http://schemas.openxmlformats.org/drawingml/2006/main">
            <a:off x="5572125" y="4752975"/>
            <a:ext cx="5953125"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DDE7DF"/>
                </a:solidFill>
                <a:latin typeface="Helvetica Neue"/>
                <a:ea typeface="Helvetica Neue"/>
                <a:cs typeface="Helvetica Neue"/>
              </a:defRPr>
            </a:pPr>
            <a:r>
              <a:rPr sz="2025" b="0">
                <a:solidFill>
                  <a:srgbClr val="DDE7DF"/>
                </a:solidFill>
                <a:latin typeface="Helvetica Neue"/>
                <a:ea typeface="Helvetica Neue"/>
                <a:cs typeface="Helvetica Neue"/>
              </a:rPr>
              <a:t>Chybné verdikty, neistota, cena a trvanie.</a:t>
            </a:r>
          </a:p>
        </p:txBody>
      </p:sp>
      <p:sp>
        <p:nvSpPr>
          <p:cNvPr id="17" name="text-122">
            <a:extLst xmlns:a="http://schemas.openxmlformats.org/drawingml/2006/main">
              <a:ext uri="{FF2B5EF4-FFF2-40B4-BE49-F238E27FC236}">
                <a16:creationId xmlns:a16="http://schemas.microsoft.com/office/drawing/2014/main" id="{5A1D46A3-FBD2-4215-81A7-DE973B8AF6E0}"/>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Aktuálny stav: návrh. Funkčný prototyp ani reálne platby zatiaľ nemáme.</a:t>
            </a:r>
          </a:p>
        </p:txBody>
      </p:sp>
    </p:spTree>
    <p:extLst>
      <p:ext uri="{BB962C8B-B14F-4D97-AF65-F5344CB8AC3E}">
        <p14:creationId xmlns:p14="http://schemas.microsoft.com/office/powerpoint/2010/main" val="1825163755"/>
      </p:ext>
    </p:extLst>
  </p:cSld>
</p:sld>
</file>

<file path=ppt/slides/slide14.xml><?xml version="1.0" encoding="utf-8"?>
<p:sld xmlns:p="http://schemas.openxmlformats.org/presentationml/2006/main">
  <p:cSld>
    <p:bg>
      <p:bgPr>
        <a:solidFill xmlns:a="http://schemas.openxmlformats.org/drawingml/2006/main">
          <a:srgbClr val="101614"/>
        </a:solidFill>
      </p:bgPr>
    </p:bg>
    <p:spTree>
      <p:nvGrpSpPr>
        <p:cNvPr id="1" name=""/>
        <p:cNvGrpSpPr/>
        <p:nvPr/>
      </p:nvGrpSpPr>
      <p:grpSpPr>
        <a:xfrm xmlns:a="http://schemas.openxmlformats.org/drawingml/2006/main"/>
      </p:grpSpPr>
      <p:sp>
        <p:nvSpPr>
          <p:cNvPr id="9" name="text-123">
            <a:extLst xmlns:a="http://schemas.openxmlformats.org/drawingml/2006/main">
              <a:ext uri="{FF2B5EF4-FFF2-40B4-BE49-F238E27FC236}">
                <a16:creationId xmlns:a16="http://schemas.microsoft.com/office/drawing/2014/main" id="{F5E94731-DBB5-46DD-A3F6-289D4BC65B1F}"/>
              </a:ext>
            </a:extLst>
          </p:cNvPr>
          <p:cNvSpPr>
            <a:spLocks xmlns:a="http://schemas.openxmlformats.org/drawingml/2006/main" noGrp="1"/>
          </p:cNvSpPr>
          <p:nvPr/>
        </p:nvSpPr>
        <p:spPr>
          <a:xfrm xmlns:a="http://schemas.openxmlformats.org/drawingml/2006/main">
            <a:off x="609600" y="361950"/>
            <a:ext cx="10477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75" b="1">
                <a:solidFill>
                  <a:srgbClr val="F3BD67"/>
                </a:solidFill>
                <a:latin typeface="Helvetica Neue"/>
                <a:ea typeface="Helvetica Neue"/>
                <a:cs typeface="Helvetica Neue"/>
              </a:defRPr>
            </a:pPr>
            <a:r>
              <a:rPr sz="1275" b="1">
                <a:solidFill>
                  <a:srgbClr val="F3BD67"/>
                </a:solidFill>
                <a:latin typeface="Helvetica Neue"/>
                <a:ea typeface="Helvetica Neue"/>
                <a:cs typeface="Helvetica Neue"/>
              </a:rPr>
              <a:t>DISKUSIA</a:t>
            </a:r>
          </a:p>
        </p:txBody>
      </p:sp>
      <p:sp>
        <p:nvSpPr>
          <p:cNvPr id="2" name="text-124">
            <a:extLst xmlns:a="http://schemas.openxmlformats.org/drawingml/2006/main">
              <a:ext uri="{FF2B5EF4-FFF2-40B4-BE49-F238E27FC236}">
                <a16:creationId xmlns:a16="http://schemas.microsoft.com/office/drawing/2014/main" id="{429F9F07-2170-4F6D-9FA1-1596F804F8C7}"/>
              </a:ext>
            </a:extLst>
          </p:cNvPr>
          <p:cNvSpPr>
            <a:spLocks xmlns:a="http://schemas.openxmlformats.org/drawingml/2006/main" noGrp="1"/>
          </p:cNvSpPr>
          <p:nvPr/>
        </p:nvSpPr>
        <p:spPr>
          <a:xfrm xmlns:a="http://schemas.openxmlformats.org/drawingml/2006/main">
            <a:off x="609600" y="838200"/>
            <a:ext cx="10972800" cy="990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600" b="1">
                <a:solidFill>
                  <a:srgbClr val="F2F1E8"/>
                </a:solidFill>
                <a:latin typeface="Helvetica Neue"/>
                <a:ea typeface="Helvetica Neue"/>
                <a:cs typeface="Helvetica Neue"/>
              </a:defRPr>
            </a:pPr>
            <a:r>
              <a:rPr sz="3600" b="1">
                <a:solidFill>
                  <a:srgbClr val="F2F1E8"/>
                </a:solidFill>
                <a:latin typeface="Helvetica Neue"/>
                <a:ea typeface="Helvetica Neue"/>
                <a:cs typeface="Helvetica Neue"/>
              </a:rPr>
              <a:t>Otázky pre komunitu</a:t>
            </a:r>
          </a:p>
        </p:txBody>
      </p:sp>
      <p:sp>
        <p:nvSpPr>
          <p:cNvPr id="3" name="text-125">
            <a:extLst xmlns:a="http://schemas.openxmlformats.org/drawingml/2006/main">
              <a:ext uri="{FF2B5EF4-FFF2-40B4-BE49-F238E27FC236}">
                <a16:creationId xmlns:a16="http://schemas.microsoft.com/office/drawing/2014/main" id="{4C157D21-C852-4779-9E98-C8A8794764FE}"/>
              </a:ext>
            </a:extLst>
          </p:cNvPr>
          <p:cNvSpPr>
            <a:spLocks xmlns:a="http://schemas.openxmlformats.org/drawingml/2006/main" noGrp="1"/>
          </p:cNvSpPr>
          <p:nvPr/>
        </p:nvSpPr>
        <p:spPr>
          <a:xfrm xmlns:a="http://schemas.openxmlformats.org/drawingml/2006/main">
            <a:off x="609600" y="6381750"/>
            <a:ext cx="59055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QR PAY / KONCEPT</a:t>
            </a:r>
          </a:p>
        </p:txBody>
      </p:sp>
      <p:sp>
        <p:nvSpPr>
          <p:cNvPr id="4" name="text-126">
            <a:extLst xmlns:a="http://schemas.openxmlformats.org/drawingml/2006/main">
              <a:ext uri="{FF2B5EF4-FFF2-40B4-BE49-F238E27FC236}">
                <a16:creationId xmlns:a16="http://schemas.microsoft.com/office/drawing/2014/main" id="{C39FFA0B-B188-467D-9DBA-634DA56C4849}"/>
              </a:ext>
            </a:extLst>
          </p:cNvPr>
          <p:cNvSpPr>
            <a:spLocks xmlns:a="http://schemas.openxmlformats.org/drawingml/2006/main" noGrp="1"/>
          </p:cNvSpPr>
          <p:nvPr/>
        </p:nvSpPr>
        <p:spPr>
          <a:xfrm xmlns:a="http://schemas.openxmlformats.org/drawingml/2006/main">
            <a:off x="11077575" y="63817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125" b="0">
                <a:solidFill>
                  <a:srgbClr val="B1BCB5"/>
                </a:solidFill>
                <a:latin typeface="Helvetica Neue"/>
                <a:ea typeface="Helvetica Neue"/>
                <a:cs typeface="Helvetica Neue"/>
              </a:defRPr>
            </a:pPr>
            <a:r>
              <a:rPr sz="1125" b="0">
                <a:solidFill>
                  <a:srgbClr val="B1BCB5"/>
                </a:solidFill>
                <a:latin typeface="Helvetica Neue"/>
                <a:ea typeface="Helvetica Neue"/>
                <a:cs typeface="Helvetica Neue"/>
              </a:rPr>
              <a:t>14</a:t>
            </a:r>
          </a:p>
        </p:txBody>
      </p:sp>
      <p:sp>
        <p:nvSpPr>
          <p:cNvPr id="5" name="text-127">
            <a:extLst xmlns:a="http://schemas.openxmlformats.org/drawingml/2006/main">
              <a:ext uri="{FF2B5EF4-FFF2-40B4-BE49-F238E27FC236}">
                <a16:creationId xmlns:a16="http://schemas.microsoft.com/office/drawing/2014/main" id="{D4DFF83F-925C-4B49-8035-C5AC5BEB4A94}"/>
              </a:ext>
            </a:extLst>
          </p:cNvPr>
          <p:cNvSpPr>
            <a:spLocks xmlns:a="http://schemas.openxmlformats.org/drawingml/2006/main" noGrp="1"/>
          </p:cNvSpPr>
          <p:nvPr/>
        </p:nvSpPr>
        <p:spPr>
          <a:xfrm xmlns:a="http://schemas.openxmlformats.org/drawingml/2006/main">
            <a:off x="609600" y="2162175"/>
            <a:ext cx="10972800" cy="685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925" b="1">
                <a:solidFill>
                  <a:srgbClr val="F2F1E8"/>
                </a:solidFill>
                <a:latin typeface="Helvetica Neue"/>
                <a:ea typeface="Helvetica Neue"/>
                <a:cs typeface="Helvetica Neue"/>
              </a:defRPr>
            </a:pPr>
            <a:r>
              <a:rPr sz="2925" b="1">
                <a:solidFill>
                  <a:srgbClr val="F2F1E8"/>
                </a:solidFill>
                <a:latin typeface="Helvetica Neue"/>
                <a:ea typeface="Helvetica Neue"/>
                <a:cs typeface="Helvetica Neue"/>
              </a:rPr>
              <a:t>Akú dôveru v telefón dokážeme obhájiť?</a:t>
            </a:r>
          </a:p>
        </p:txBody>
      </p:sp>
      <p:sp>
        <p:nvSpPr>
          <p:cNvPr id="6" name="text-128">
            <a:extLst xmlns:a="http://schemas.openxmlformats.org/drawingml/2006/main">
              <a:ext uri="{FF2B5EF4-FFF2-40B4-BE49-F238E27FC236}">
                <a16:creationId xmlns:a16="http://schemas.microsoft.com/office/drawing/2014/main" id="{B972F0DD-560E-4465-9DF2-39811F665A4F}"/>
              </a:ext>
            </a:extLst>
          </p:cNvPr>
          <p:cNvSpPr>
            <a:spLocks xmlns:a="http://schemas.openxmlformats.org/drawingml/2006/main" noGrp="1"/>
          </p:cNvSpPr>
          <p:nvPr/>
        </p:nvSpPr>
        <p:spPr>
          <a:xfrm xmlns:a="http://schemas.openxmlformats.org/drawingml/2006/main">
            <a:off x="609600" y="3257550"/>
            <a:ext cx="10972800" cy="685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925" b="1">
                <a:solidFill>
                  <a:srgbClr val="F2F1E8"/>
                </a:solidFill>
                <a:latin typeface="Helvetica Neue"/>
                <a:ea typeface="Helvetica Neue"/>
                <a:cs typeface="Helvetica Neue"/>
              </a:defRPr>
            </a:pPr>
            <a:r>
              <a:rPr sz="2925" b="1">
                <a:solidFill>
                  <a:srgbClr val="F2F1E8"/>
                </a:solidFill>
                <a:latin typeface="Helvetica Neue"/>
                <a:ea typeface="Helvetica Neue"/>
                <a:cs typeface="Helvetica Neue"/>
              </a:rPr>
              <a:t>Kto znáša stratu, keď dôkazy nestačia?</a:t>
            </a:r>
          </a:p>
        </p:txBody>
      </p:sp>
      <p:sp>
        <p:nvSpPr>
          <p:cNvPr id="7" name="text-129">
            <a:extLst xmlns:a="http://schemas.openxmlformats.org/drawingml/2006/main">
              <a:ext uri="{FF2B5EF4-FFF2-40B4-BE49-F238E27FC236}">
                <a16:creationId xmlns:a16="http://schemas.microsoft.com/office/drawing/2014/main" id="{B907FDFB-70DC-45E6-9405-03C012BA15B9}"/>
              </a:ext>
            </a:extLst>
          </p:cNvPr>
          <p:cNvSpPr>
            <a:spLocks xmlns:a="http://schemas.openxmlformats.org/drawingml/2006/main" noGrp="1"/>
          </p:cNvSpPr>
          <p:nvPr/>
        </p:nvSpPr>
        <p:spPr>
          <a:xfrm xmlns:a="http://schemas.openxmlformats.org/drawingml/2006/main">
            <a:off x="609600" y="4352925"/>
            <a:ext cx="10972800" cy="914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775" b="1">
                <a:solidFill>
                  <a:srgbClr val="F2F1E8"/>
                </a:solidFill>
                <a:latin typeface="Helvetica Neue"/>
                <a:ea typeface="Helvetica Neue"/>
                <a:cs typeface="Helvetica Neue"/>
              </a:defRPr>
            </a:pPr>
            <a:r>
              <a:rPr sz="2775" b="1">
                <a:solidFill>
                  <a:srgbClr val="F2F1E8"/>
                </a:solidFill>
                <a:latin typeface="Helvetica Neue"/>
                <a:ea typeface="Helvetica Neue"/>
                <a:cs typeface="Helvetica Neue"/>
              </a:rPr>
              <a:t>Zmestí sa automatická arbitráž do ceny nákupu?</a:t>
            </a:r>
          </a:p>
        </p:txBody>
      </p:sp>
      <p:sp>
        <p:nvSpPr>
          <p:cNvPr id="8" name="text-130">
            <a:extLst xmlns:a="http://schemas.openxmlformats.org/drawingml/2006/main">
              <a:ext uri="{FF2B5EF4-FFF2-40B4-BE49-F238E27FC236}">
                <a16:creationId xmlns:a16="http://schemas.microsoft.com/office/drawing/2014/main" id="{961F76BF-BF2A-474C-94CE-8EF68A1B545E}"/>
              </a:ext>
            </a:extLst>
          </p:cNvPr>
          <p:cNvSpPr>
            <a:spLocks xmlns:a="http://schemas.openxmlformats.org/drawingml/2006/main" noGrp="1"/>
          </p:cNvSpPr>
          <p:nvPr/>
        </p:nvSpPr>
        <p:spPr>
          <a:xfrm xmlns:a="http://schemas.openxmlformats.org/drawingml/2006/main">
            <a:off x="609600" y="5648325"/>
            <a:ext cx="109728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F3BD67"/>
                </a:solidFill>
                <a:latin typeface="Helvetica Neue"/>
                <a:ea typeface="Helvetica Neue"/>
                <a:cs typeface="Helvetica Neue"/>
              </a:defRPr>
            </a:pPr>
            <a:r>
              <a:rPr sz="1800" b="0">
                <a:solidFill>
                  <a:srgbClr val="F3BD67"/>
                </a:solidFill>
                <a:latin typeface="Helvetica Neue"/>
                <a:ea typeface="Helvetica Neue"/>
                <a:cs typeface="Helvetica Neue"/>
              </a:rPr>
              <a:t>Ďalší krok: overiť potvrdenie na jednej konkrétnej bankovej aplikácii.</a:t>
            </a:r>
          </a:p>
        </p:txBody>
      </p:sp>
    </p:spTree>
    <p:extLst>
      <p:ext uri="{BB962C8B-B14F-4D97-AF65-F5344CB8AC3E}">
        <p14:creationId xmlns:p14="http://schemas.microsoft.com/office/powerpoint/2010/main" val="1183492348"/>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2026-09-10T07:21:52.1030000Z</dcterms:created>
  <dcterms:modified xsi:type="dcterms:W3CDTF">2026-09-10T07:21:52.1030000Z</dcterms:modified>
</coreProperties>
</file>